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73"/>
  </p:notesMasterIdLst>
  <p:sldIdLst>
    <p:sldId id="257" r:id="rId2"/>
    <p:sldId id="295" r:id="rId3"/>
    <p:sldId id="258" r:id="rId4"/>
    <p:sldId id="337" r:id="rId5"/>
    <p:sldId id="338" r:id="rId6"/>
    <p:sldId id="378" r:id="rId7"/>
    <p:sldId id="339" r:id="rId8"/>
    <p:sldId id="398" r:id="rId9"/>
    <p:sldId id="399" r:id="rId10"/>
    <p:sldId id="400" r:id="rId11"/>
    <p:sldId id="401" r:id="rId12"/>
    <p:sldId id="402" r:id="rId13"/>
    <p:sldId id="404" r:id="rId14"/>
    <p:sldId id="405" r:id="rId15"/>
    <p:sldId id="403" r:id="rId16"/>
    <p:sldId id="407" r:id="rId17"/>
    <p:sldId id="340" r:id="rId18"/>
    <p:sldId id="341" r:id="rId19"/>
    <p:sldId id="342" r:id="rId20"/>
    <p:sldId id="343" r:id="rId21"/>
    <p:sldId id="353" r:id="rId22"/>
    <p:sldId id="345" r:id="rId23"/>
    <p:sldId id="348" r:id="rId24"/>
    <p:sldId id="346" r:id="rId25"/>
    <p:sldId id="347" r:id="rId26"/>
    <p:sldId id="344" r:id="rId27"/>
    <p:sldId id="350" r:id="rId28"/>
    <p:sldId id="351" r:id="rId29"/>
    <p:sldId id="349" r:id="rId30"/>
    <p:sldId id="354" r:id="rId31"/>
    <p:sldId id="408" r:id="rId32"/>
    <p:sldId id="385" r:id="rId33"/>
    <p:sldId id="386" r:id="rId34"/>
    <p:sldId id="352" r:id="rId35"/>
    <p:sldId id="356" r:id="rId36"/>
    <p:sldId id="358" r:id="rId37"/>
    <p:sldId id="359" r:id="rId38"/>
    <p:sldId id="357" r:id="rId39"/>
    <p:sldId id="360" r:id="rId40"/>
    <p:sldId id="363" r:id="rId41"/>
    <p:sldId id="361" r:id="rId42"/>
    <p:sldId id="362" r:id="rId43"/>
    <p:sldId id="364" r:id="rId44"/>
    <p:sldId id="365" r:id="rId45"/>
    <p:sldId id="366" r:id="rId46"/>
    <p:sldId id="367" r:id="rId47"/>
    <p:sldId id="368" r:id="rId48"/>
    <p:sldId id="390" r:id="rId49"/>
    <p:sldId id="391" r:id="rId50"/>
    <p:sldId id="406" r:id="rId51"/>
    <p:sldId id="392" r:id="rId52"/>
    <p:sldId id="393" r:id="rId53"/>
    <p:sldId id="394" r:id="rId54"/>
    <p:sldId id="395" r:id="rId55"/>
    <p:sldId id="396" r:id="rId56"/>
    <p:sldId id="397" r:id="rId57"/>
    <p:sldId id="384" r:id="rId58"/>
    <p:sldId id="382" r:id="rId59"/>
    <p:sldId id="383" r:id="rId60"/>
    <p:sldId id="387" r:id="rId61"/>
    <p:sldId id="374" r:id="rId62"/>
    <p:sldId id="373" r:id="rId63"/>
    <p:sldId id="375" r:id="rId64"/>
    <p:sldId id="376" r:id="rId65"/>
    <p:sldId id="377" r:id="rId66"/>
    <p:sldId id="381" r:id="rId67"/>
    <p:sldId id="380" r:id="rId68"/>
    <p:sldId id="389" r:id="rId69"/>
    <p:sldId id="333" r:id="rId70"/>
    <p:sldId id="332" r:id="rId71"/>
    <p:sldId id="336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55" autoAdjust="0"/>
    <p:restoredTop sz="95501" autoAdjust="0"/>
  </p:normalViewPr>
  <p:slideViewPr>
    <p:cSldViewPr>
      <p:cViewPr varScale="1">
        <p:scale>
          <a:sx n="92" d="100"/>
          <a:sy n="92" d="100"/>
        </p:scale>
        <p:origin x="84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A86B8-41A5-45BF-AE9B-96C920165E62}" type="datetimeFigureOut">
              <a:rPr lang="el-GR" smtClean="0"/>
              <a:t>21/2/2014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5C186E-BD72-4EC5-9A2E-D7B3A468EF5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26300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Friday, February 21,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Friday, February 21,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Friday, February 21,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Friday, February 21,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Friday, February 21,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Friday, February 21,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Friday, February 21,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Friday, February 21,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Friday, February 21,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Friday, February 21,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Friday, February 21,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Friday, February 21,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ruecrypt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toool.nl/Tooo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mailto:petrosagg@gmail.com" TargetMode="External"/><Relationship Id="rId2" Type="http://schemas.openxmlformats.org/officeDocument/2006/relationships/hyperlink" Target="mailto:security-class-gr@googlegroups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gtklocker/security-class" TargetMode="External"/><Relationship Id="rId4" Type="http://schemas.openxmlformats.org/officeDocument/2006/relationships/hyperlink" Target="mailto:dionyziz@gmail.com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l-GR" dirty="0" smtClean="0"/>
              <a:t>Φυσικη ασφαλεια</a:t>
            </a:r>
            <a:endParaRPr lang="el-G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8137248" cy="2228056"/>
          </a:xfrm>
        </p:spPr>
        <p:txBody>
          <a:bodyPr/>
          <a:lstStyle/>
          <a:p>
            <a:r>
              <a:rPr lang="el-GR" dirty="0" smtClean="0"/>
              <a:t>Π</a:t>
            </a:r>
            <a:r>
              <a:rPr lang="el-GR" dirty="0"/>
              <a:t>. </a:t>
            </a:r>
            <a:r>
              <a:rPr lang="el-GR" dirty="0" smtClean="0"/>
              <a:t>Αγγελάτος</a:t>
            </a:r>
            <a:r>
              <a:rPr lang="en-US" dirty="0" smtClean="0"/>
              <a:t>, </a:t>
            </a:r>
            <a:r>
              <a:rPr lang="el-GR" dirty="0" smtClean="0"/>
              <a:t>Δ. Ζήνδρος</a:t>
            </a:r>
            <a:endParaRPr lang="en-US" dirty="0" smtClean="0"/>
          </a:p>
        </p:txBody>
      </p:sp>
      <p:pic>
        <p:nvPicPr>
          <p:cNvPr id="4" name="Picture 2" descr="Padloc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41" y="5383701"/>
            <a:ext cx="1111859" cy="111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61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Kerckhoffs's</a:t>
            </a:r>
            <a:r>
              <a:rPr lang="en-US" dirty="0"/>
              <a:t>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Η ασφάλεια ενός κρυπτογραφικού συστήματος πρέπει να στηρίζεται αποκλειστικά στη μυστικότητα του κλειδιού</a:t>
            </a:r>
          </a:p>
          <a:p>
            <a:r>
              <a:rPr lang="el-GR" dirty="0" smtClean="0"/>
              <a:t>Ο εχθρός γνωρίζει...</a:t>
            </a:r>
          </a:p>
          <a:p>
            <a:pPr lvl="1"/>
            <a:r>
              <a:rPr lang="el-GR" dirty="0" smtClean="0"/>
              <a:t>τον αλγόριθμο</a:t>
            </a:r>
          </a:p>
          <a:p>
            <a:pPr lvl="1"/>
            <a:r>
              <a:rPr lang="el-GR" dirty="0" smtClean="0"/>
              <a:t>το σύστημα</a:t>
            </a:r>
          </a:p>
          <a:p>
            <a:pPr lvl="1"/>
            <a:r>
              <a:rPr lang="el-GR" dirty="0" smtClean="0"/>
              <a:t>τον κώδικα</a:t>
            </a:r>
          </a:p>
          <a:p>
            <a:pPr lvl="1"/>
            <a:r>
              <a:rPr lang="el-GR" dirty="0" smtClean="0"/>
              <a:t>τις ρυθμίσεις μας</a:t>
            </a:r>
          </a:p>
          <a:p>
            <a:r>
              <a:rPr lang="el-GR" dirty="0" smtClean="0"/>
              <a:t>Ο εχθρός δεν γνωρίζει...</a:t>
            </a:r>
          </a:p>
          <a:p>
            <a:pPr lvl="1"/>
            <a:r>
              <a:rPr lang="el-GR" dirty="0" smtClean="0"/>
              <a:t>το κλειδί μας</a:t>
            </a:r>
          </a:p>
          <a:p>
            <a:pPr lvl="1"/>
            <a:r>
              <a:rPr lang="el-GR" dirty="0" smtClean="0"/>
              <a:t>τους κωδικούς μας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061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Kerckhoffs's</a:t>
            </a:r>
            <a:r>
              <a:rPr lang="en-US" dirty="0"/>
              <a:t>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Το κλειδί αλλάζει εύκολα σε περίπτωση παραβίασης</a:t>
            </a:r>
          </a:p>
          <a:p>
            <a:r>
              <a:rPr lang="el-GR" dirty="0" smtClean="0"/>
              <a:t>Ο κώδικας όμως όχι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870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Ανάπτυξη ασφαλών συστημάτων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Η ασφάλεια είναι ένα Δύσκολο Πρόβλημα™</a:t>
            </a:r>
          </a:p>
          <a:p>
            <a:r>
              <a:rPr lang="el-GR" dirty="0" smtClean="0"/>
              <a:t>Μέθοδος ανάπτυξης τυπικού λογισμικού:</a:t>
            </a:r>
          </a:p>
          <a:p>
            <a:pPr lvl="1"/>
            <a:r>
              <a:rPr lang="el-GR" dirty="0" smtClean="0"/>
              <a:t>Γράφω τον κώδικα</a:t>
            </a:r>
          </a:p>
          <a:p>
            <a:pPr lvl="1"/>
            <a:r>
              <a:rPr lang="el-GR" dirty="0" smtClean="0"/>
              <a:t>Τρέχω τον κώδικα</a:t>
            </a:r>
          </a:p>
          <a:p>
            <a:pPr lvl="1"/>
            <a:r>
              <a:rPr lang="el-GR" dirty="0" smtClean="0"/>
              <a:t>Επιβεβαιώνω ότι δουλεύει</a:t>
            </a:r>
          </a:p>
          <a:p>
            <a:r>
              <a:rPr lang="el-GR" dirty="0" smtClean="0"/>
              <a:t>Τυπική μέθοδος ανάπτυξης «ασφαλούς» συστήματος:</a:t>
            </a:r>
          </a:p>
          <a:p>
            <a:pPr lvl="1"/>
            <a:r>
              <a:rPr lang="el-GR" dirty="0" smtClean="0"/>
              <a:t>Γράφουμε τον κώδικα</a:t>
            </a:r>
          </a:p>
          <a:p>
            <a:pPr lvl="1"/>
            <a:r>
              <a:rPr lang="el-GR" dirty="0" smtClean="0"/>
              <a:t>...ελπίζουμε ότι είναι ασφαλής</a:t>
            </a:r>
          </a:p>
          <a:p>
            <a:r>
              <a:rPr lang="el-GR" dirty="0" smtClean="0"/>
              <a:t>Είναι ισοδύναμο με το να δημοσιεύουμε ένα πρόγραμμα σε </a:t>
            </a:r>
            <a:r>
              <a:rPr lang="en-US" dirty="0" smtClean="0"/>
              <a:t>C++ </a:t>
            </a:r>
            <a:r>
              <a:rPr lang="el-GR" dirty="0" smtClean="0"/>
              <a:t>που απλά κάνει </a:t>
            </a:r>
            <a:r>
              <a:rPr lang="en-US" dirty="0" smtClean="0"/>
              <a:t>compile </a:t>
            </a:r>
            <a:r>
              <a:rPr lang="el-GR" dirty="0" smtClean="0"/>
              <a:t>χωρίς να το τρέξουμε!</a:t>
            </a:r>
          </a:p>
          <a:p>
            <a:r>
              <a:rPr lang="el-GR" b="1" dirty="0" smtClean="0"/>
              <a:t>Αυτό δεν είναι αρκετό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51486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Ανάπτυξη ασφαλών συστημάτων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Η ασφάλεια προκύπτει από:</a:t>
            </a:r>
          </a:p>
          <a:p>
            <a:pPr lvl="1"/>
            <a:r>
              <a:rPr lang="en-US" dirty="0" smtClean="0"/>
              <a:t>Peer reviews - </a:t>
            </a:r>
            <a:r>
              <a:rPr lang="el-GR" dirty="0" smtClean="0"/>
              <a:t>Βάζουμε συναδέλφους να διαβάσουν τον κώδικά μας</a:t>
            </a:r>
          </a:p>
          <a:p>
            <a:pPr lvl="1"/>
            <a:r>
              <a:rPr lang="el-GR" dirty="0" smtClean="0"/>
              <a:t>Απλότητα - Τα κομμάτια κώδικα που αφορούν ασφάλεια πρέπει να είναι σύντομα και απλά</a:t>
            </a:r>
          </a:p>
          <a:p>
            <a:pPr lvl="1"/>
            <a:r>
              <a:rPr lang="el-GR" dirty="0" smtClean="0"/>
              <a:t>Ιδανικά</a:t>
            </a:r>
            <a:r>
              <a:rPr lang="en-US" dirty="0" smtClean="0"/>
              <a:t> </a:t>
            </a:r>
            <a:r>
              <a:rPr lang="el-GR" dirty="0" smtClean="0"/>
              <a:t>πρέπει να υπάρχει </a:t>
            </a:r>
            <a:r>
              <a:rPr lang="el-GR" b="1" dirty="0" smtClean="0"/>
              <a:t>μία λειτουργική μονάδα </a:t>
            </a:r>
            <a:r>
              <a:rPr lang="el-GR" dirty="0" smtClean="0"/>
              <a:t>που χειρίζεται την ασφάλεια, και όχι διασκορπισμένος κώδικας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14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Ανοιχτός κώδικας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Είναι πιο εύκολο να γίνει </a:t>
            </a:r>
            <a:r>
              <a:rPr lang="en-US" dirty="0" smtClean="0"/>
              <a:t>peer review</a:t>
            </a:r>
          </a:p>
          <a:p>
            <a:r>
              <a:rPr lang="el-GR" dirty="0" smtClean="0"/>
              <a:t>Τον βλέπουν περισσότερα μάτια</a:t>
            </a:r>
          </a:p>
          <a:p>
            <a:r>
              <a:rPr lang="el-GR" dirty="0" smtClean="0"/>
              <a:t>Μια εφαρμογή δεν αρκεί να είναι ανοιχτού κώδικα για να είναι ασφαλής!</a:t>
            </a:r>
          </a:p>
          <a:p>
            <a:r>
              <a:rPr lang="el-GR" dirty="0" smtClean="0"/>
              <a:t>Πρέπει συνειδητά να αναζητούμε </a:t>
            </a:r>
            <a:r>
              <a:rPr lang="en-US" dirty="0" smtClean="0"/>
              <a:t>reviews </a:t>
            </a:r>
            <a:r>
              <a:rPr lang="el-GR" dirty="0" smtClean="0"/>
              <a:t>τόσο σε κλειστού κώδικα όσο και σε ανοιχτού κώδικα εφαρμογές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231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roll your own crypto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Αν πρέπει να θυμάστε ένα πράγμα από αυτό το σεμινάριο</a:t>
            </a:r>
          </a:p>
          <a:p>
            <a:r>
              <a:rPr lang="en-US" dirty="0" smtClean="0"/>
              <a:t>Don’t roll your own crypto</a:t>
            </a:r>
            <a:endParaRPr lang="el-GR" dirty="0" smtClean="0"/>
          </a:p>
          <a:p>
            <a:r>
              <a:rPr lang="el-GR" dirty="0" smtClean="0"/>
              <a:t>Μην υλοποιείτε τους δικούς σας αλγορίθμους!</a:t>
            </a:r>
            <a:endParaRPr lang="en-US" dirty="0" smtClean="0"/>
          </a:p>
          <a:p>
            <a:r>
              <a:rPr lang="el-GR" dirty="0" smtClean="0"/>
              <a:t>Την τελευταία φορά που κάποιος το έκανε</a:t>
            </a:r>
            <a:endParaRPr lang="en-US" dirty="0" smtClean="0"/>
          </a:p>
          <a:p>
            <a:r>
              <a:rPr lang="el-GR" dirty="0" smtClean="0"/>
              <a:t>...έφτιαξε το </a:t>
            </a:r>
            <a:r>
              <a:rPr lang="en-US" dirty="0" smtClean="0"/>
              <a:t>WEP</a:t>
            </a:r>
            <a:endParaRPr lang="el-GR" dirty="0" smtClean="0"/>
          </a:p>
          <a:p>
            <a:r>
              <a:rPr lang="el-GR" dirty="0" smtClean="0"/>
              <a:t>Δεν είστε ούτε είμαστε ικανοί να σχεδιάσουμε κρυπτογραφικά συστήματα!</a:t>
            </a:r>
          </a:p>
          <a:p>
            <a:r>
              <a:rPr lang="el-GR" dirty="0" smtClean="0"/>
              <a:t>Οι άνθρωποι που σχεδιάζουν κρυπτογραφία αφιερώνουν τη ζωή τους σε αυτό</a:t>
            </a:r>
          </a:p>
          <a:p>
            <a:r>
              <a:rPr lang="el-GR" dirty="0" smtClean="0"/>
              <a:t>Υπάρχουν πάρα πολλά πράγματα που μπορούν να πάνε στραβά</a:t>
            </a:r>
          </a:p>
        </p:txBody>
      </p:sp>
    </p:spTree>
    <p:extLst>
      <p:ext uri="{BB962C8B-B14F-4D97-AF65-F5344CB8AC3E}">
        <p14:creationId xmlns:p14="http://schemas.microsoft.com/office/powerpoint/2010/main" val="156792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roll your own crypto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Μην </a:t>
            </a:r>
            <a:r>
              <a:rPr lang="el-GR" b="1" dirty="0" smtClean="0"/>
              <a:t>υλοποιείτε</a:t>
            </a:r>
            <a:r>
              <a:rPr lang="el-GR" dirty="0" smtClean="0"/>
              <a:t> αλγόριθμους που υπάρχουν ήδη!</a:t>
            </a:r>
          </a:p>
          <a:p>
            <a:pPr lvl="1"/>
            <a:r>
              <a:rPr lang="el-GR" dirty="0" smtClean="0"/>
              <a:t>Χρησιμοποιείτε έτοιμες υλοποιήσεις</a:t>
            </a:r>
          </a:p>
          <a:p>
            <a:pPr lvl="1"/>
            <a:r>
              <a:rPr lang="el-GR" dirty="0" smtClean="0"/>
              <a:t>Μπορείτε να υλοποιήστε για εκπαιδευτικούς σκοπούς</a:t>
            </a:r>
          </a:p>
          <a:p>
            <a:pPr lvl="1"/>
            <a:r>
              <a:rPr lang="el-GR" dirty="0" smtClean="0"/>
              <a:t>Υποσχεθείτε μας ότι δεν θα τα χρησιμοποιήσετε σε </a:t>
            </a:r>
            <a:r>
              <a:rPr lang="en-US" dirty="0" smtClean="0"/>
              <a:t>production</a:t>
            </a:r>
            <a:endParaRPr lang="el-GR" dirty="0" smtClean="0"/>
          </a:p>
          <a:p>
            <a:r>
              <a:rPr lang="el-GR" dirty="0" smtClean="0"/>
              <a:t>Αν είναι εφικτό, μην </a:t>
            </a:r>
            <a:r>
              <a:rPr lang="el-GR" b="1" dirty="0" smtClean="0"/>
              <a:t>καλείτε</a:t>
            </a:r>
            <a:r>
              <a:rPr lang="el-GR" dirty="0" smtClean="0"/>
              <a:t> καν απευθείας κρυπτογραφικές βιβλιοθήκες!</a:t>
            </a:r>
          </a:p>
          <a:p>
            <a:pPr lvl="1"/>
            <a:r>
              <a:rPr lang="el-GR" dirty="0" smtClean="0"/>
              <a:t>Εκτός από </a:t>
            </a:r>
            <a:r>
              <a:rPr lang="en-US" dirty="0" smtClean="0"/>
              <a:t>hash functions</a:t>
            </a:r>
            <a:endParaRPr lang="el-GR" dirty="0" smtClean="0"/>
          </a:p>
          <a:p>
            <a:pPr lvl="1"/>
            <a:r>
              <a:rPr lang="el-GR" dirty="0" smtClean="0"/>
              <a:t>Αν γράφετε τη λέξη </a:t>
            </a:r>
            <a:r>
              <a:rPr lang="en-US" dirty="0" smtClean="0"/>
              <a:t>“AES” </a:t>
            </a:r>
            <a:r>
              <a:rPr lang="el-GR" dirty="0" smtClean="0"/>
              <a:t>στον κώδικά σας, μάλλον κάνετε λάθος!</a:t>
            </a:r>
            <a:endParaRPr lang="en-US" dirty="0" smtClean="0"/>
          </a:p>
          <a:p>
            <a:pPr lvl="1"/>
            <a:r>
              <a:rPr lang="el-GR" dirty="0" smtClean="0"/>
              <a:t>Χρησιμοποιήστε έτοιμα συστήματα, π.χ. </a:t>
            </a:r>
            <a:r>
              <a:rPr lang="en-US" dirty="0" smtClean="0"/>
              <a:t>HTTPS </a:t>
            </a:r>
            <a:r>
              <a:rPr lang="el-GR" dirty="0" smtClean="0"/>
              <a:t>μέσω </a:t>
            </a:r>
            <a:r>
              <a:rPr lang="en-US" dirty="0" smtClean="0"/>
              <a:t>Apache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393133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in depth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Φροντίζουμε οι συνέπειες παραβίασης ασφάλειας να μην είναι μοιραίες</a:t>
            </a:r>
          </a:p>
          <a:p>
            <a:r>
              <a:rPr lang="el-GR" dirty="0" smtClean="0"/>
              <a:t>Έχουμε </a:t>
            </a:r>
            <a:r>
              <a:rPr lang="el-GR" dirty="0"/>
              <a:t>π</a:t>
            </a:r>
            <a:r>
              <a:rPr lang="el-GR" dirty="0" smtClean="0"/>
              <a:t>ολλά επίπεδα προστασίας</a:t>
            </a:r>
          </a:p>
          <a:p>
            <a:r>
              <a:rPr lang="en-US" dirty="0" smtClean="0"/>
              <a:t>Password hashing</a:t>
            </a:r>
          </a:p>
          <a:p>
            <a:pPr lvl="1"/>
            <a:r>
              <a:rPr lang="el-GR" dirty="0" smtClean="0"/>
              <a:t>Τι γίνεται αν κλαπεί ένας κωδικός;</a:t>
            </a:r>
          </a:p>
          <a:p>
            <a:pPr lvl="1"/>
            <a:r>
              <a:rPr lang="el-GR" dirty="0" smtClean="0"/>
              <a:t>Θα είναι </a:t>
            </a:r>
            <a:r>
              <a:rPr lang="en-US" dirty="0" smtClean="0"/>
              <a:t>hashed - </a:t>
            </a:r>
            <a:r>
              <a:rPr lang="el-GR" dirty="0" smtClean="0"/>
              <a:t>δεν είναι καταστροφικές οι συνέπειες</a:t>
            </a:r>
            <a:endParaRPr lang="en-US" dirty="0" smtClean="0"/>
          </a:p>
          <a:p>
            <a:r>
              <a:rPr lang="en-US" dirty="0" smtClean="0"/>
              <a:t>Principle of least privilege</a:t>
            </a:r>
            <a:endParaRPr lang="en-US" dirty="0"/>
          </a:p>
          <a:p>
            <a:pPr lvl="1"/>
            <a:r>
              <a:rPr lang="el-GR" dirty="0" smtClean="0"/>
              <a:t>Τι γίνεται αν κάποιος αποκτήσει πρόσβαση σε λογαριασμό μας;</a:t>
            </a:r>
          </a:p>
          <a:p>
            <a:pPr lvl="1"/>
            <a:r>
              <a:rPr lang="el-GR" dirty="0" smtClean="0"/>
              <a:t>Δεν θέλουμε να έχει πρόσβαση παντού</a:t>
            </a:r>
          </a:p>
        </p:txBody>
      </p:sp>
    </p:spTree>
    <p:extLst>
      <p:ext uri="{BB962C8B-B14F-4D97-AF65-F5344CB8AC3E}">
        <p14:creationId xmlns:p14="http://schemas.microsoft.com/office/powerpoint/2010/main" val="2012852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hashing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Στις </a:t>
            </a:r>
            <a:r>
              <a:rPr lang="en-US" dirty="0" smtClean="0"/>
              <a:t>web </a:t>
            </a:r>
            <a:r>
              <a:rPr lang="el-GR" dirty="0" smtClean="0"/>
              <a:t>εφαρμογές μας</a:t>
            </a:r>
            <a:r>
              <a:rPr lang="en-US" dirty="0" smtClean="0"/>
              <a:t>, </a:t>
            </a:r>
            <a:r>
              <a:rPr lang="el-GR" dirty="0" smtClean="0"/>
              <a:t>δεν αποθηκεύουμε ποτέ </a:t>
            </a:r>
            <a:r>
              <a:rPr lang="en-US" dirty="0" smtClean="0"/>
              <a:t>password </a:t>
            </a:r>
            <a:r>
              <a:rPr lang="el-GR" dirty="0" smtClean="0"/>
              <a:t>σε καθαρό κείμενο!</a:t>
            </a:r>
          </a:p>
          <a:p>
            <a:r>
              <a:rPr lang="el-GR" dirty="0" smtClean="0"/>
              <a:t>Χρησιμοποιούμε κάποιο </a:t>
            </a:r>
            <a:r>
              <a:rPr lang="en-US" dirty="0" smtClean="0"/>
              <a:t>hash function</a:t>
            </a:r>
          </a:p>
          <a:p>
            <a:pPr lvl="1"/>
            <a:r>
              <a:rPr lang="el-GR" dirty="0" smtClean="0"/>
              <a:t>Όχι </a:t>
            </a:r>
            <a:r>
              <a:rPr lang="en-US" dirty="0" smtClean="0"/>
              <a:t>MD5 - </a:t>
            </a:r>
            <a:r>
              <a:rPr lang="el-GR" dirty="0" smtClean="0"/>
              <a:t>δεν είναι </a:t>
            </a:r>
            <a:r>
              <a:rPr lang="en-US" dirty="0" smtClean="0"/>
              <a:t>collision resistant</a:t>
            </a:r>
          </a:p>
          <a:p>
            <a:pPr lvl="1"/>
            <a:r>
              <a:rPr lang="en-US" dirty="0" smtClean="0"/>
              <a:t>SHA-256 </a:t>
            </a:r>
            <a:r>
              <a:rPr lang="el-GR" dirty="0" smtClean="0"/>
              <a:t>ή</a:t>
            </a:r>
            <a:r>
              <a:rPr lang="en-US" dirty="0" smtClean="0"/>
              <a:t> SHA-512</a:t>
            </a:r>
          </a:p>
          <a:p>
            <a:pPr lvl="1"/>
            <a:r>
              <a:rPr lang="en-US" dirty="0" err="1" smtClean="0"/>
              <a:t>bcrypt</a:t>
            </a:r>
            <a:endParaRPr lang="en-US" dirty="0" smtClean="0"/>
          </a:p>
          <a:p>
            <a:pPr lvl="1"/>
            <a:r>
              <a:rPr lang="en-US" dirty="0"/>
              <a:t>PBKDF2</a:t>
            </a:r>
            <a:endParaRPr lang="en-US" dirty="0" smtClean="0"/>
          </a:p>
          <a:p>
            <a:r>
              <a:rPr lang="el-GR" dirty="0" smtClean="0"/>
              <a:t>Προσθέτουμε τυχαίο </a:t>
            </a:r>
            <a:r>
              <a:rPr lang="en-US" dirty="0" smtClean="0"/>
              <a:t>salt </a:t>
            </a:r>
            <a:r>
              <a:rPr lang="el-GR" dirty="0" smtClean="0"/>
              <a:t>στους κωδικούς χρηστών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2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10" y="1484784"/>
            <a:ext cx="9172510" cy="375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69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Στόχος της ώρας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Εμβάθυνση σε προηγούμενες έννοιες</a:t>
            </a:r>
            <a:endParaRPr lang="en-US" dirty="0" smtClean="0"/>
          </a:p>
          <a:p>
            <a:r>
              <a:rPr lang="el-GR" dirty="0" smtClean="0"/>
              <a:t>Σφαιρική παρουσίαση εννοιών</a:t>
            </a:r>
          </a:p>
          <a:p>
            <a:r>
              <a:rPr lang="el-GR" dirty="0"/>
              <a:t>Έννοιες στη φυσική ασφάλεια</a:t>
            </a:r>
          </a:p>
          <a:p>
            <a:r>
              <a:rPr lang="el-GR" dirty="0"/>
              <a:t>Κρυπτογράφηση δίσκου</a:t>
            </a:r>
            <a:r>
              <a:rPr lang="en-US" dirty="0"/>
              <a:t> (LUKS, </a:t>
            </a:r>
            <a:r>
              <a:rPr lang="en-US" dirty="0" err="1"/>
              <a:t>TrueCrypt</a:t>
            </a:r>
            <a:r>
              <a:rPr lang="en-US" dirty="0"/>
              <a:t>, </a:t>
            </a:r>
            <a:r>
              <a:rPr lang="en-US" dirty="0" err="1"/>
              <a:t>FileVault</a:t>
            </a:r>
            <a:r>
              <a:rPr lang="en-US" dirty="0"/>
              <a:t>)</a:t>
            </a:r>
            <a:endParaRPr lang="el-GR" dirty="0"/>
          </a:p>
          <a:p>
            <a:r>
              <a:rPr lang="en-US" dirty="0"/>
              <a:t>Plausible </a:t>
            </a:r>
            <a:r>
              <a:rPr lang="en-US" dirty="0" smtClean="0"/>
              <a:t>deniability</a:t>
            </a:r>
          </a:p>
          <a:p>
            <a:r>
              <a:rPr lang="el-GR" dirty="0" smtClean="0"/>
              <a:t>Περισσότερα για </a:t>
            </a:r>
            <a:r>
              <a:rPr lang="en-US" dirty="0" smtClean="0"/>
              <a:t>app sec</a:t>
            </a:r>
            <a:endParaRPr lang="el-GR" dirty="0" smtClean="0"/>
          </a:p>
          <a:p>
            <a:r>
              <a:rPr lang="en-US" dirty="0" err="1" smtClean="0"/>
              <a:t>Bitcoin</a:t>
            </a:r>
            <a:r>
              <a:rPr lang="en-US" dirty="0" smtClean="0"/>
              <a:t> </a:t>
            </a:r>
            <a:r>
              <a:rPr lang="el-GR" dirty="0" smtClean="0"/>
              <a:t>πορτοφόλια</a:t>
            </a:r>
          </a:p>
          <a:p>
            <a:r>
              <a:rPr lang="en-US" dirty="0" err="1"/>
              <a:t>Bitcoin</a:t>
            </a:r>
            <a:r>
              <a:rPr lang="el-GR" dirty="0"/>
              <a:t> στην </a:t>
            </a:r>
            <a:r>
              <a:rPr lang="el-GR" dirty="0" smtClean="0"/>
              <a:t>πράξη</a:t>
            </a:r>
            <a:endParaRPr lang="en-US" dirty="0" smtClean="0"/>
          </a:p>
          <a:p>
            <a:r>
              <a:rPr lang="en-US" dirty="0"/>
              <a:t>Hidden tor </a:t>
            </a:r>
            <a:r>
              <a:rPr lang="en-US" dirty="0" smtClean="0"/>
              <a:t>services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1149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Φυσική ασφάλεια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Προστασία από φυσικές απειλές</a:t>
            </a:r>
          </a:p>
          <a:p>
            <a:pPr lvl="1"/>
            <a:r>
              <a:rPr lang="el-GR" dirty="0" smtClean="0"/>
              <a:t>Κλοπή</a:t>
            </a:r>
            <a:r>
              <a:rPr lang="en-US" dirty="0" smtClean="0"/>
              <a:t> </a:t>
            </a:r>
            <a:r>
              <a:rPr lang="el-GR" dirty="0" smtClean="0"/>
              <a:t>εγγράφων</a:t>
            </a:r>
          </a:p>
          <a:p>
            <a:pPr lvl="1"/>
            <a:r>
              <a:rPr lang="el-GR" dirty="0" smtClean="0"/>
              <a:t>Πρόσβαση σε </a:t>
            </a:r>
            <a:r>
              <a:rPr lang="en-US" dirty="0" smtClean="0"/>
              <a:t>hardware</a:t>
            </a:r>
          </a:p>
          <a:p>
            <a:pPr lvl="1"/>
            <a:r>
              <a:rPr lang="el-GR" dirty="0" smtClean="0"/>
              <a:t>Αδιάκριτα βλέμματα</a:t>
            </a:r>
          </a:p>
          <a:p>
            <a:pPr lvl="1"/>
            <a:r>
              <a:rPr lang="en-US" dirty="0" smtClean="0"/>
              <a:t>Tailgating</a:t>
            </a:r>
            <a:endParaRPr lang="el-GR" dirty="0" smtClean="0"/>
          </a:p>
          <a:p>
            <a:pPr lvl="1"/>
            <a:r>
              <a:rPr lang="el-GR" dirty="0" smtClean="0"/>
              <a:t>Ψάξιμο σε σκουπίδια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4227909"/>
            <a:ext cx="26955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57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Μορφές φυσικών επιθέσεων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Denial of service</a:t>
            </a:r>
          </a:p>
          <a:p>
            <a:pPr lvl="1"/>
            <a:r>
              <a:rPr lang="el-GR" dirty="0" smtClean="0"/>
              <a:t>Καταστροφή εξοπλισμού</a:t>
            </a:r>
          </a:p>
          <a:p>
            <a:pPr lvl="1"/>
            <a:r>
              <a:rPr lang="el-GR" dirty="0" smtClean="0"/>
              <a:t>Αποκοπή από το δίκτυο</a:t>
            </a:r>
          </a:p>
          <a:p>
            <a:r>
              <a:rPr lang="el-GR" b="1" dirty="0" smtClean="0"/>
              <a:t>Εμπιστευτικότητα</a:t>
            </a:r>
          </a:p>
          <a:p>
            <a:pPr lvl="1"/>
            <a:r>
              <a:rPr lang="el-GR" dirty="0" smtClean="0"/>
              <a:t>Κλοπή κωδικών ή δεδομένων</a:t>
            </a:r>
          </a:p>
          <a:p>
            <a:r>
              <a:rPr lang="el-GR" b="1" dirty="0" smtClean="0"/>
              <a:t>Ακεραιότητα</a:t>
            </a:r>
            <a:endParaRPr lang="en-US" b="1" dirty="0" smtClean="0"/>
          </a:p>
          <a:p>
            <a:pPr lvl="1"/>
            <a:r>
              <a:rPr lang="el-GR" dirty="0" smtClean="0"/>
              <a:t>Εγκατάσταση/αλλαγή λογισμικού</a:t>
            </a:r>
          </a:p>
          <a:p>
            <a:pPr lvl="1"/>
            <a:r>
              <a:rPr lang="el-GR" dirty="0" smtClean="0"/>
              <a:t>Αντικατάσταση</a:t>
            </a:r>
            <a:r>
              <a:rPr lang="en-US" dirty="0" smtClean="0"/>
              <a:t>/</a:t>
            </a:r>
            <a:r>
              <a:rPr lang="el-GR" dirty="0" smtClean="0"/>
              <a:t>αλλαγή </a:t>
            </a:r>
            <a:r>
              <a:rPr lang="en-US" dirty="0" smtClean="0"/>
              <a:t>hardware</a:t>
            </a:r>
          </a:p>
          <a:p>
            <a:pPr lvl="1"/>
            <a:r>
              <a:rPr lang="el-GR" dirty="0" smtClean="0"/>
              <a:t>Χωρίς να το καταλάβει το θύμα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395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Κλοπή κωδικών πρόσβασης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Κοιτάζοντας πάνω από τον ώμο μας</a:t>
            </a:r>
          </a:p>
          <a:p>
            <a:r>
              <a:rPr lang="el-GR" dirty="0" smtClean="0"/>
              <a:t>Φωτογραφία από το παράθυρο</a:t>
            </a:r>
          </a:p>
          <a:p>
            <a:r>
              <a:rPr lang="en-US" dirty="0" smtClean="0"/>
              <a:t>Post-it </a:t>
            </a:r>
            <a:r>
              <a:rPr lang="el-GR" dirty="0" smtClean="0"/>
              <a:t>με κωδικούς πρόσβασης</a:t>
            </a:r>
            <a:endParaRPr lang="en-US" dirty="0" smtClean="0"/>
          </a:p>
          <a:p>
            <a:r>
              <a:rPr lang="en-US" dirty="0" err="1" smtClean="0"/>
              <a:t>Keyloggers</a:t>
            </a:r>
            <a:endParaRPr lang="el-G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90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58" y="23815"/>
            <a:ext cx="9148758" cy="686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97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loggers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Τρόπος κλοπής του τι γράφεται στο πληκτρολόγιο:</a:t>
            </a:r>
          </a:p>
          <a:p>
            <a:pPr lvl="1"/>
            <a:r>
              <a:rPr lang="el-GR" dirty="0" smtClean="0"/>
              <a:t>Κωδικοί πρόσβασης</a:t>
            </a:r>
          </a:p>
          <a:p>
            <a:pPr lvl="1"/>
            <a:r>
              <a:rPr lang="el-GR" dirty="0" smtClean="0"/>
              <a:t>Πιστωτικές κάρτες</a:t>
            </a:r>
          </a:p>
          <a:p>
            <a:r>
              <a:rPr lang="en-US" dirty="0" smtClean="0"/>
              <a:t>Hardware </a:t>
            </a:r>
            <a:r>
              <a:rPr lang="en-US" dirty="0" err="1" smtClean="0"/>
              <a:t>keylogging</a:t>
            </a:r>
            <a:endParaRPr lang="en-US" dirty="0" smtClean="0"/>
          </a:p>
          <a:p>
            <a:pPr lvl="1"/>
            <a:r>
              <a:rPr lang="el-GR" dirty="0" smtClean="0"/>
              <a:t>Αλλαγή πληκτρολογίου</a:t>
            </a:r>
          </a:p>
          <a:p>
            <a:pPr lvl="1"/>
            <a:r>
              <a:rPr lang="el-GR" dirty="0" smtClean="0"/>
              <a:t>Παρεμβολή στο καλώδιο πληκτρολογίου</a:t>
            </a:r>
            <a:endParaRPr lang="en-US" dirty="0" smtClean="0"/>
          </a:p>
          <a:p>
            <a:pPr lvl="1"/>
            <a:r>
              <a:rPr lang="el-GR" dirty="0" smtClean="0"/>
              <a:t>Αποθηκεύουν τους κωδικούς στο </a:t>
            </a:r>
            <a:r>
              <a:rPr lang="en-US" dirty="0" smtClean="0"/>
              <a:t>hardware </a:t>
            </a:r>
            <a:r>
              <a:rPr lang="el-GR" dirty="0" smtClean="0"/>
              <a:t>μέχρι να ανακτηθούν</a:t>
            </a:r>
            <a:endParaRPr lang="en-US" dirty="0" smtClean="0"/>
          </a:p>
          <a:p>
            <a:pPr lvl="1"/>
            <a:r>
              <a:rPr lang="el-GR" dirty="0" smtClean="0"/>
              <a:t>Ή τους στέλνουν μέσω </a:t>
            </a:r>
            <a:r>
              <a:rPr lang="en-US" dirty="0" err="1" smtClean="0"/>
              <a:t>WiFi</a:t>
            </a:r>
            <a:endParaRPr lang="el-GR" dirty="0" smtClean="0"/>
          </a:p>
          <a:p>
            <a:r>
              <a:rPr lang="en-US" dirty="0" smtClean="0"/>
              <a:t>Software </a:t>
            </a:r>
            <a:r>
              <a:rPr lang="en-US" dirty="0" err="1" smtClean="0"/>
              <a:t>keylogging</a:t>
            </a:r>
            <a:endParaRPr lang="en-US" dirty="0" smtClean="0"/>
          </a:p>
          <a:p>
            <a:pPr lvl="1"/>
            <a:r>
              <a:rPr lang="el-GR" dirty="0" smtClean="0"/>
              <a:t>Ιός - </a:t>
            </a:r>
            <a:r>
              <a:rPr lang="en-US" dirty="0" smtClean="0"/>
              <a:t>malware</a:t>
            </a:r>
            <a:endParaRPr lang="el-GR" dirty="0" smtClean="0"/>
          </a:p>
          <a:p>
            <a:pPr lvl="1"/>
            <a:r>
              <a:rPr lang="el-GR" dirty="0" smtClean="0"/>
              <a:t>Αποθηκεύει τους κωδικούς σε αρχείο</a:t>
            </a:r>
          </a:p>
          <a:p>
            <a:pPr lvl="1"/>
            <a:r>
              <a:rPr lang="el-GR" dirty="0" smtClean="0"/>
              <a:t>Τους στέλνει μέσω </a:t>
            </a:r>
            <a:r>
              <a:rPr lang="en-US" dirty="0" smtClean="0"/>
              <a:t>Internet </a:t>
            </a:r>
            <a:r>
              <a:rPr lang="el-GR" dirty="0" smtClean="0"/>
              <a:t>στο</a:t>
            </a:r>
            <a:r>
              <a:rPr lang="en-US" dirty="0" smtClean="0"/>
              <a:t> </a:t>
            </a:r>
            <a:r>
              <a:rPr lang="el-GR" dirty="0" smtClean="0"/>
              <a:t>θύτη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4725144"/>
            <a:ext cx="26193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29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Παρακολούθηση</a:t>
            </a:r>
            <a:r>
              <a:rPr lang="en-US" dirty="0" smtClean="0"/>
              <a:t> / </a:t>
            </a:r>
            <a:r>
              <a:rPr lang="el-GR" dirty="0" smtClean="0"/>
              <a:t>Παρεμβολή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Σε φυσικό επίπεδο, μπορούν να παρακολο</a:t>
            </a:r>
            <a:r>
              <a:rPr lang="el-GR" dirty="0"/>
              <a:t>υ</a:t>
            </a:r>
            <a:r>
              <a:rPr lang="el-GR" dirty="0" smtClean="0"/>
              <a:t>θούνται:</a:t>
            </a:r>
            <a:endParaRPr lang="en-US" dirty="0" smtClean="0"/>
          </a:p>
          <a:p>
            <a:pPr lvl="1"/>
            <a:r>
              <a:rPr lang="el-GR" dirty="0" smtClean="0"/>
              <a:t>Σταθερό τηλέφωνο</a:t>
            </a:r>
          </a:p>
          <a:p>
            <a:pPr lvl="1"/>
            <a:r>
              <a:rPr lang="el-GR" dirty="0" smtClean="0"/>
              <a:t>Κινητό τηλέφωνο</a:t>
            </a:r>
            <a:endParaRPr lang="en-US" dirty="0" smtClean="0"/>
          </a:p>
          <a:p>
            <a:pPr lvl="1"/>
            <a:r>
              <a:rPr lang="el-GR" dirty="0" smtClean="0"/>
              <a:t>Καλώδια δικτύου</a:t>
            </a:r>
          </a:p>
          <a:p>
            <a:pPr lvl="1"/>
            <a:r>
              <a:rPr lang="en-US" dirty="0" err="1" smtClean="0"/>
              <a:t>WiFi</a:t>
            </a:r>
            <a:endParaRPr lang="el-GR" dirty="0" smtClean="0"/>
          </a:p>
          <a:p>
            <a:r>
              <a:rPr lang="el-GR" dirty="0" smtClean="0"/>
              <a:t>Ενδεχομένως να υπάρχουν και παρεμβολές τύπου </a:t>
            </a:r>
            <a:r>
              <a:rPr lang="en-US" dirty="0" smtClean="0"/>
              <a:t>man-in-the-middle</a:t>
            </a:r>
            <a:endParaRPr lang="el-GR" dirty="0" smtClean="0"/>
          </a:p>
          <a:p>
            <a:r>
              <a:rPr lang="el-GR" dirty="0" smtClean="0"/>
              <a:t>Μην εμπιστεύεστε το δίκτυο!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386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Garbage surfing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Υποκλοπή εγγράφων από τα σκουπίδια</a:t>
            </a:r>
          </a:p>
          <a:p>
            <a:r>
              <a:rPr lang="el-GR" dirty="0" smtClean="0"/>
              <a:t>Αριθμοί λογαριασμών</a:t>
            </a:r>
          </a:p>
          <a:p>
            <a:r>
              <a:rPr lang="el-GR" dirty="0" smtClean="0"/>
              <a:t>Ονόματα</a:t>
            </a:r>
          </a:p>
          <a:p>
            <a:r>
              <a:rPr lang="el-GR" dirty="0" smtClean="0"/>
              <a:t>Ημερομηνίες γέννησης</a:t>
            </a:r>
          </a:p>
          <a:p>
            <a:r>
              <a:rPr lang="el-GR" dirty="0" smtClean="0"/>
              <a:t>Αριθμοί πιστωτικών καρτών</a:t>
            </a:r>
          </a:p>
          <a:p>
            <a:r>
              <a:rPr lang="el-GR" dirty="0" smtClean="0"/>
              <a:t>Υπόλοιπο τραπεζικού λογαριασμού</a:t>
            </a:r>
          </a:p>
          <a:p>
            <a:r>
              <a:rPr lang="el-GR" dirty="0" smtClean="0"/>
              <a:t>Λίστα συναλλαγών</a:t>
            </a:r>
          </a:p>
          <a:p>
            <a:r>
              <a:rPr lang="el-GR" dirty="0" smtClean="0"/>
              <a:t>Αριθμός ταυτότητας</a:t>
            </a:r>
          </a:p>
          <a:p>
            <a:r>
              <a:rPr lang="el-GR" dirty="0" smtClean="0"/>
              <a:t>ΑΦΜ</a:t>
            </a:r>
          </a:p>
          <a:p>
            <a:r>
              <a:rPr lang="el-GR" dirty="0" smtClean="0"/>
              <a:t>Καταστρέψτε τα έγγραφά σας πριν τα πετάξετε!</a:t>
            </a:r>
          </a:p>
        </p:txBody>
      </p:sp>
    </p:spTree>
    <p:extLst>
      <p:ext uri="{BB962C8B-B14F-4D97-AF65-F5344CB8AC3E}">
        <p14:creationId xmlns:p14="http://schemas.microsoft.com/office/powerpoint/2010/main" val="1800108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Μία ιστορία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Ο Πέτρος ταξιδεύει από την Αθήνα για το Λονδίνο</a:t>
            </a:r>
          </a:p>
          <a:p>
            <a:r>
              <a:rPr lang="el-GR" dirty="0" smtClean="0"/>
              <a:t>Στα σύνορα, του ζητούν να δουν το </a:t>
            </a:r>
            <a:r>
              <a:rPr lang="en-US" dirty="0" smtClean="0"/>
              <a:t>laptop</a:t>
            </a:r>
            <a:r>
              <a:rPr lang="el-GR" dirty="0" smtClean="0"/>
              <a:t> του</a:t>
            </a:r>
          </a:p>
          <a:p>
            <a:pPr lvl="1"/>
            <a:r>
              <a:rPr lang="el-GR" dirty="0" smtClean="0"/>
              <a:t>«Για λόγους ασφαλείας»</a:t>
            </a:r>
          </a:p>
          <a:p>
            <a:r>
              <a:rPr lang="el-GR" dirty="0" smtClean="0"/>
              <a:t>Του ζητούν να γράψει τον κωδικό πρόσβασης</a:t>
            </a:r>
          </a:p>
          <a:p>
            <a:pPr lvl="1"/>
            <a:r>
              <a:rPr lang="el-GR" dirty="0" smtClean="0"/>
              <a:t>Σε περίπτωση που αρνηθεί, του απαγορεύεται η είσοδος στη χώρα</a:t>
            </a:r>
          </a:p>
          <a:p>
            <a:r>
              <a:rPr lang="el-GR" dirty="0" smtClean="0"/>
              <a:t>Το </a:t>
            </a:r>
            <a:r>
              <a:rPr lang="en-US" dirty="0" smtClean="0"/>
              <a:t>laptop </a:t>
            </a:r>
            <a:r>
              <a:rPr lang="el-GR" dirty="0" smtClean="0"/>
              <a:t>«επιθεωρείται» σε ένα δωμάτιο για 10 λεπτά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7783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Τι μπορεί να συνέβη;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Του εγκαταστάθηκε κάποιος </a:t>
            </a:r>
            <a:r>
              <a:rPr lang="en-US" dirty="0" err="1" smtClean="0"/>
              <a:t>keylogger</a:t>
            </a:r>
            <a:r>
              <a:rPr lang="en-US" dirty="0" smtClean="0"/>
              <a:t>?</a:t>
            </a:r>
          </a:p>
          <a:p>
            <a:r>
              <a:rPr lang="el-GR" dirty="0" smtClean="0"/>
              <a:t>Έγινε αντίγραφο του δίσκου του;</a:t>
            </a:r>
          </a:p>
        </p:txBody>
      </p:sp>
    </p:spTree>
    <p:extLst>
      <p:ext uri="{BB962C8B-B14F-4D97-AF65-F5344CB8AC3E}">
        <p14:creationId xmlns:p14="http://schemas.microsoft.com/office/powerpoint/2010/main" val="2663070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Διάσχιση συνόρων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Κίνα, Ρωσία, ΗΠΑ, Αγγλία, Βόρεια Κορέα, κ.ά.</a:t>
            </a:r>
          </a:p>
          <a:p>
            <a:r>
              <a:rPr lang="el-GR" dirty="0" smtClean="0"/>
              <a:t>Μπορεί να μας κατασχεθεί το </a:t>
            </a:r>
            <a:r>
              <a:rPr lang="en-US" dirty="0" smtClean="0"/>
              <a:t>laptop </a:t>
            </a:r>
            <a:r>
              <a:rPr lang="el-GR" dirty="0" smtClean="0"/>
              <a:t>για «επιθεώρηση»</a:t>
            </a:r>
          </a:p>
          <a:p>
            <a:pPr lvl="1"/>
            <a:r>
              <a:rPr lang="el-GR" dirty="0" smtClean="0"/>
              <a:t>...ή το κινητό τηλέφωνο</a:t>
            </a:r>
          </a:p>
          <a:p>
            <a:r>
              <a:rPr lang="el-GR" dirty="0" smtClean="0"/>
              <a:t>Μπορεί να μας ζητηθεί νόμιμα ο κωδικός μας</a:t>
            </a:r>
            <a:endParaRPr lang="en-US" dirty="0" smtClean="0"/>
          </a:p>
          <a:p>
            <a:r>
              <a:rPr lang="el-GR" dirty="0" smtClean="0"/>
              <a:t>Μπορεί να γίνει αντίγραφο του δίσκου μας</a:t>
            </a:r>
          </a:p>
          <a:p>
            <a:r>
              <a:rPr lang="el-GR" dirty="0" smtClean="0"/>
              <a:t>Ο εξοπλισμός μας μπορεί να κατασχεθεί μόνιμα</a:t>
            </a:r>
          </a:p>
        </p:txBody>
      </p:sp>
    </p:spTree>
    <p:extLst>
      <p:ext uri="{BB962C8B-B14F-4D97-AF65-F5344CB8AC3E}">
        <p14:creationId xmlns:p14="http://schemas.microsoft.com/office/powerpoint/2010/main" val="1082605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Όσο ξεκινάμε...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Κατεβάστε το </a:t>
            </a:r>
            <a:r>
              <a:rPr lang="en-US" dirty="0" err="1" smtClean="0"/>
              <a:t>TrueCrypt</a:t>
            </a:r>
            <a:r>
              <a:rPr lang="en-US" dirty="0" smtClean="0"/>
              <a:t> </a:t>
            </a:r>
            <a:r>
              <a:rPr lang="el-GR" dirty="0" smtClean="0"/>
              <a:t>για </a:t>
            </a:r>
            <a:r>
              <a:rPr lang="el-GR" dirty="0" smtClean="0"/>
              <a:t>το σύστημά σας</a:t>
            </a:r>
            <a:r>
              <a:rPr lang="en-US" dirty="0" smtClean="0"/>
              <a:t>:</a:t>
            </a:r>
          </a:p>
          <a:p>
            <a:pPr lvl="1"/>
            <a:r>
              <a:rPr lang="en-US" dirty="0">
                <a:hlinkClick r:id="rId2"/>
              </a:rPr>
              <a:t>http://www.truecrypt.org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l-GR" dirty="0" smtClean="0"/>
              <a:t>Επιβεβαιώστε την υπογραφή </a:t>
            </a:r>
            <a:r>
              <a:rPr lang="en-US" dirty="0" smtClean="0"/>
              <a:t>GPG </a:t>
            </a:r>
            <a:r>
              <a:rPr lang="el-GR" dirty="0" smtClean="0"/>
              <a:t>στο εκτελέσιμο</a:t>
            </a:r>
          </a:p>
          <a:p>
            <a:pPr lvl="1"/>
            <a:r>
              <a:rPr lang="en-US" dirty="0" err="1"/>
              <a:t>gpg</a:t>
            </a:r>
            <a:r>
              <a:rPr lang="en-US" dirty="0"/>
              <a:t> --verify </a:t>
            </a:r>
            <a:r>
              <a:rPr lang="en-US" dirty="0" err="1" smtClean="0"/>
              <a:t>TrueCrypt.dmg.sig</a:t>
            </a:r>
            <a:r>
              <a:rPr lang="en-US" dirty="0" smtClean="0"/>
              <a:t> </a:t>
            </a:r>
            <a:r>
              <a:rPr lang="en-US" dirty="0" err="1" smtClean="0"/>
              <a:t>TrueCrypt.dmg</a:t>
            </a:r>
            <a:endParaRPr lang="en-US" dirty="0" smtClean="0"/>
          </a:p>
          <a:p>
            <a:endParaRPr lang="en-US" dirty="0" smtClean="0"/>
          </a:p>
          <a:p>
            <a:r>
              <a:rPr lang="el-GR" dirty="0" smtClean="0"/>
              <a:t>Εγκαταστήστε </a:t>
            </a:r>
            <a:r>
              <a:rPr lang="el-GR" dirty="0" smtClean="0"/>
              <a:t>το</a:t>
            </a:r>
            <a:endParaRPr lang="en-US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563888" y="3293903"/>
            <a:ext cx="504056" cy="7200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91880" y="3995772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υπογραφή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549642" y="3282978"/>
            <a:ext cx="504056" cy="7200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95078" y="399577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αρχείο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58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Προστασία από φυσικές επιθέσεις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Denial of service</a:t>
            </a:r>
            <a:endParaRPr lang="el-GR" b="1" dirty="0"/>
          </a:p>
          <a:p>
            <a:r>
              <a:rPr lang="en-US" dirty="0" smtClean="0"/>
              <a:t>Backups </a:t>
            </a:r>
            <a:r>
              <a:rPr lang="el-GR" dirty="0" smtClean="0"/>
              <a:t>δεδομένων</a:t>
            </a:r>
          </a:p>
          <a:p>
            <a:r>
              <a:rPr lang="el-GR" dirty="0" smtClean="0"/>
              <a:t>Σε περίπτωση καταστροφής, τα δεδομένα είναι ασφαλή</a:t>
            </a:r>
          </a:p>
          <a:p>
            <a:r>
              <a:rPr lang="el-GR" dirty="0" smtClean="0"/>
              <a:t>Εναλλακτικές μέθοδοι πρόσβαση</a:t>
            </a:r>
            <a:r>
              <a:rPr lang="el-GR" dirty="0"/>
              <a:t>ς</a:t>
            </a:r>
            <a:r>
              <a:rPr lang="el-GR" dirty="0" smtClean="0"/>
              <a:t> στο δίκτυο</a:t>
            </a:r>
          </a:p>
        </p:txBody>
      </p:sp>
    </p:spTree>
    <p:extLst>
      <p:ext uri="{BB962C8B-B14F-4D97-AF65-F5344CB8AC3E}">
        <p14:creationId xmlns:p14="http://schemas.microsoft.com/office/powerpoint/2010/main" val="4008267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27384"/>
            <a:ext cx="9191328" cy="689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05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Προστασία από φυσικές επιθέσεις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Integrity</a:t>
            </a:r>
          </a:p>
          <a:p>
            <a:r>
              <a:rPr lang="el-GR" dirty="0" smtClean="0"/>
              <a:t>Κλείδωμα εξοπλισμού</a:t>
            </a:r>
          </a:p>
          <a:p>
            <a:r>
              <a:rPr lang="el-GR" dirty="0" smtClean="0"/>
              <a:t>Χρήση δυνατών κλειδαριών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2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Κλειδαριές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Οι περισσότερες μπορούν να παραβιαστούν εύκολα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toool.nl/Toool</a:t>
            </a:r>
            <a:endParaRPr lang="el-GR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46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Προστασία από φυσικές επιθέσεις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Confidentiality</a:t>
            </a:r>
            <a:endParaRPr lang="el-GR" b="1" dirty="0" smtClean="0"/>
          </a:p>
          <a:p>
            <a:r>
              <a:rPr lang="el-GR" dirty="0" smtClean="0"/>
              <a:t>Κρυπτογράφηση δίσκου</a:t>
            </a:r>
          </a:p>
          <a:p>
            <a:r>
              <a:rPr lang="el-GR" dirty="0" smtClean="0"/>
              <a:t>Σε περίπτωση κλοπής εξοπλισμού, τα δεδομένα είναι ασφαλή</a:t>
            </a:r>
            <a:endParaRPr lang="en-US" dirty="0" smtClean="0"/>
          </a:p>
          <a:p>
            <a:r>
              <a:rPr lang="el-GR" dirty="0" smtClean="0"/>
              <a:t>Δυνατοί κωδικοί πρόσβασης</a:t>
            </a:r>
          </a:p>
          <a:p>
            <a:r>
              <a:rPr lang="el-GR" dirty="0" smtClean="0"/>
              <a:t>Ορθή πολιτική χρήσης κωδικών πρόσβασης</a:t>
            </a:r>
          </a:p>
        </p:txBody>
      </p:sp>
    </p:spTree>
    <p:extLst>
      <p:ext uri="{BB962C8B-B14F-4D97-AF65-F5344CB8AC3E}">
        <p14:creationId xmlns:p14="http://schemas.microsoft.com/office/powerpoint/2010/main" val="4059026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Κρυπτογράφηση δίσκου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Πλήρης ή μερική</a:t>
            </a:r>
          </a:p>
          <a:p>
            <a:r>
              <a:rPr lang="el-GR" b="1" dirty="0" smtClean="0"/>
              <a:t>Πλήρης</a:t>
            </a:r>
            <a:r>
              <a:rPr lang="el-GR" dirty="0" smtClean="0"/>
              <a:t>: Κρυπτογραφεί όλο το σύστημα αρχείων</a:t>
            </a:r>
          </a:p>
          <a:p>
            <a:r>
              <a:rPr lang="el-GR" b="1" dirty="0" smtClean="0"/>
              <a:t>Μερική</a:t>
            </a:r>
            <a:r>
              <a:rPr lang="el-GR" dirty="0" smtClean="0"/>
              <a:t>: Κρυπτογραφεί επιλεγμένα αρχεία</a:t>
            </a:r>
          </a:p>
          <a:p>
            <a:r>
              <a:rPr lang="el-GR" dirty="0" smtClean="0"/>
              <a:t>Χρησιμοποιείται συμμετρική κρυπτογραφία (</a:t>
            </a:r>
            <a:r>
              <a:rPr lang="en-US" dirty="0" smtClean="0"/>
              <a:t>AES)</a:t>
            </a:r>
          </a:p>
          <a:p>
            <a:r>
              <a:rPr lang="el-GR" dirty="0" smtClean="0"/>
              <a:t>Ως κλειδί χρησιμοποιούνται:</a:t>
            </a:r>
          </a:p>
          <a:p>
            <a:pPr lvl="1"/>
            <a:r>
              <a:rPr lang="el-GR" dirty="0" smtClean="0"/>
              <a:t>Κωδικός πρόσβασης</a:t>
            </a:r>
          </a:p>
          <a:p>
            <a:pPr lvl="1"/>
            <a:r>
              <a:rPr lang="el-GR" dirty="0" smtClean="0"/>
              <a:t>Κάποιο αρχείο</a:t>
            </a:r>
          </a:p>
          <a:p>
            <a:pPr lvl="1"/>
            <a:r>
              <a:rPr lang="el-GR" dirty="0" smtClean="0"/>
              <a:t>Και τα δύο</a:t>
            </a:r>
          </a:p>
        </p:txBody>
      </p:sp>
    </p:spTree>
    <p:extLst>
      <p:ext uri="{BB962C8B-B14F-4D97-AF65-F5344CB8AC3E}">
        <p14:creationId xmlns:p14="http://schemas.microsoft.com/office/powerpoint/2010/main" val="709539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TrueCrypt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Επιτρέπει μερική</a:t>
            </a:r>
            <a:r>
              <a:rPr lang="en-US" dirty="0" smtClean="0"/>
              <a:t>/</a:t>
            </a:r>
            <a:r>
              <a:rPr lang="el-GR" dirty="0" smtClean="0"/>
              <a:t>πλήρη κρυπτογράφηση δίσκου</a:t>
            </a:r>
            <a:endParaRPr lang="en-US" dirty="0" smtClean="0"/>
          </a:p>
          <a:p>
            <a:r>
              <a:rPr lang="el-GR" dirty="0" smtClean="0"/>
              <a:t>Χρησιμοποιεί </a:t>
            </a:r>
            <a:r>
              <a:rPr lang="en-US" dirty="0" smtClean="0"/>
              <a:t>AES</a:t>
            </a:r>
          </a:p>
          <a:p>
            <a:r>
              <a:rPr lang="el-GR" dirty="0" smtClean="0"/>
              <a:t>Είναι ανοιχτού κώδικα</a:t>
            </a:r>
          </a:p>
          <a:p>
            <a:r>
              <a:rPr lang="el-GR" dirty="0" smtClean="0"/>
              <a:t>Υποστηρίζει </a:t>
            </a:r>
            <a:r>
              <a:rPr lang="en-US" dirty="0" smtClean="0"/>
              <a:t>Linux, Mac, Windows</a:t>
            </a:r>
          </a:p>
        </p:txBody>
      </p:sp>
    </p:spTree>
    <p:extLst>
      <p:ext uri="{BB962C8B-B14F-4D97-AF65-F5344CB8AC3E}">
        <p14:creationId xmlns:p14="http://schemas.microsoft.com/office/powerpoint/2010/main" val="4023445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996952"/>
            <a:ext cx="8229600" cy="990600"/>
          </a:xfrm>
        </p:spPr>
        <p:txBody>
          <a:bodyPr/>
          <a:lstStyle/>
          <a:p>
            <a:pPr algn="ctr"/>
            <a:r>
              <a:rPr lang="en-US" dirty="0" err="1" smtClean="0"/>
              <a:t>TrueCrypt</a:t>
            </a:r>
            <a:r>
              <a:rPr lang="en-US" dirty="0" smtClean="0"/>
              <a:t>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1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Αποκάλυψη κλειδιού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Κάποιος που βλέπει το δίσκο μπορεί να καταλάβει ότι είναι </a:t>
            </a:r>
            <a:r>
              <a:rPr lang="el-GR" dirty="0" smtClean="0"/>
              <a:t>κρυπτογραφημένος</a:t>
            </a:r>
          </a:p>
          <a:p>
            <a:r>
              <a:rPr lang="el-GR" dirty="0" smtClean="0"/>
              <a:t>Αν υπάρχει υποψία ότι έχουμε παράνομα δεδομένα, μπορεί να μας ζητηθεί ο κωδικός πρόσβασης από κάποια αρχή (αστυνομία, δικαστήριο...)</a:t>
            </a:r>
          </a:p>
          <a:p>
            <a:r>
              <a:rPr lang="el-GR" dirty="0" smtClean="0"/>
              <a:t>Δεν μπορούμε πάντα να αρνηθούμε!</a:t>
            </a:r>
          </a:p>
        </p:txBody>
      </p:sp>
    </p:spTree>
    <p:extLst>
      <p:ext uri="{BB962C8B-B14F-4D97-AF65-F5344CB8AC3E}">
        <p14:creationId xmlns:p14="http://schemas.microsoft.com/office/powerpoint/2010/main" val="919529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24744"/>
            <a:ext cx="7848872" cy="48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44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Κύκλος ζωής ασφάλειας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b="1" dirty="0" smtClean="0"/>
              <a:t>#1 Πρόληψη / Αποφυγή:</a:t>
            </a:r>
          </a:p>
          <a:p>
            <a:r>
              <a:rPr lang="el-GR" dirty="0" smtClean="0"/>
              <a:t>Αποφεύγουμε προβλήματα ασφάλειας </a:t>
            </a:r>
            <a:r>
              <a:rPr lang="el-GR" b="1" dirty="0" smtClean="0"/>
              <a:t>πριν</a:t>
            </a:r>
            <a:r>
              <a:rPr lang="el-GR" dirty="0" smtClean="0"/>
              <a:t> γίνουν</a:t>
            </a:r>
          </a:p>
          <a:p>
            <a:r>
              <a:rPr lang="el-GR" dirty="0" smtClean="0"/>
              <a:t>π.χ. </a:t>
            </a:r>
            <a:r>
              <a:rPr lang="en-US" dirty="0" smtClean="0"/>
              <a:t>Input validation, escaping</a:t>
            </a:r>
          </a:p>
          <a:p>
            <a:r>
              <a:rPr lang="el-GR" dirty="0" smtClean="0"/>
              <a:t>Κλειδώνουμε το </a:t>
            </a:r>
            <a:r>
              <a:rPr lang="en-US" dirty="0" smtClean="0"/>
              <a:t>laptop </a:t>
            </a:r>
            <a:r>
              <a:rPr lang="el-GR" dirty="0" smtClean="0"/>
              <a:t>μας</a:t>
            </a:r>
          </a:p>
          <a:p>
            <a:r>
              <a:rPr lang="el-GR" dirty="0" smtClean="0"/>
              <a:t>Κρυπτογραφούμε κωδικούς πριν τους στείλουμε</a:t>
            </a:r>
            <a:r>
              <a:rPr lang="en-US" dirty="0" smtClean="0"/>
              <a:t> </a:t>
            </a:r>
            <a:r>
              <a:rPr lang="el-GR" dirty="0" smtClean="0"/>
              <a:t>με </a:t>
            </a:r>
            <a:r>
              <a:rPr lang="en-US" dirty="0" smtClean="0"/>
              <a:t>e-mail</a:t>
            </a:r>
            <a:endParaRPr lang="el-GR" dirty="0" smtClean="0"/>
          </a:p>
          <a:p>
            <a:r>
              <a:rPr lang="en-US" dirty="0" smtClean="0"/>
              <a:t>HTTPS</a:t>
            </a:r>
            <a:endParaRPr lang="el-GR" dirty="0" smtClean="0"/>
          </a:p>
          <a:p>
            <a:r>
              <a:rPr lang="el-GR" dirty="0" smtClean="0"/>
              <a:t>Υπογράφουμε ψηφιακά διευθύνσεις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l-GR" dirty="0" smtClean="0"/>
              <a:t>Χρησιμοποιούμε </a:t>
            </a:r>
            <a:r>
              <a:rPr lang="en-US" dirty="0" smtClean="0"/>
              <a:t>OTR </a:t>
            </a:r>
            <a:r>
              <a:rPr lang="el-GR" dirty="0" smtClean="0"/>
              <a:t>για ασφαλές </a:t>
            </a:r>
            <a:r>
              <a:rPr lang="en-US" dirty="0" smtClean="0"/>
              <a:t>chat</a:t>
            </a:r>
          </a:p>
          <a:p>
            <a:r>
              <a:rPr lang="el-GR" dirty="0" smtClean="0"/>
              <a:t>Χρησιμοποιούμε </a:t>
            </a:r>
            <a:r>
              <a:rPr lang="en-US" dirty="0" smtClean="0"/>
              <a:t>Tor </a:t>
            </a:r>
            <a:r>
              <a:rPr lang="el-GR" dirty="0" smtClean="0"/>
              <a:t>όταν θέλουμε να είμαστε ανώνυμοι</a:t>
            </a:r>
          </a:p>
          <a:p>
            <a:r>
              <a:rPr lang="el-GR" dirty="0" smtClean="0"/>
              <a:t>Κλειδώνουμε τα </a:t>
            </a:r>
            <a:r>
              <a:rPr lang="en-US" dirty="0" err="1" smtClean="0"/>
              <a:t>WiFi</a:t>
            </a:r>
            <a:r>
              <a:rPr lang="en-US" dirty="0" smtClean="0"/>
              <a:t> </a:t>
            </a:r>
            <a:r>
              <a:rPr lang="el-GR" dirty="0" smtClean="0"/>
              <a:t>μας με </a:t>
            </a:r>
            <a:r>
              <a:rPr lang="en-US" dirty="0" smtClean="0"/>
              <a:t>WPA2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99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Πως μπορεί να καταλάβει κάποιος ότι ένας δίσκος είναι κρυπτογραφημένος;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483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Μπορούμε να κρύψουμε δύο </a:t>
            </a:r>
            <a:r>
              <a:rPr lang="en-US" dirty="0" smtClean="0"/>
              <a:t>volumes </a:t>
            </a:r>
            <a:r>
              <a:rPr lang="el-GR" dirty="0" smtClean="0"/>
              <a:t>σε ένα κρυπτογραφημένο δίσκο</a:t>
            </a:r>
          </a:p>
          <a:p>
            <a:r>
              <a:rPr lang="el-GR" dirty="0" smtClean="0"/>
              <a:t>«Ξεκλειδώνει» ένα από τα 2 ανάλογα με τον κωδικό που χρησιμοποιούμε</a:t>
            </a:r>
          </a:p>
          <a:p>
            <a:r>
              <a:rPr lang="el-GR" dirty="0" smtClean="0"/>
              <a:t>Δεν μπορεί να αποδειχθεί ότι υπάρχει 2</a:t>
            </a:r>
            <a:r>
              <a:rPr lang="el-GR" baseline="30000" dirty="0" smtClean="0"/>
              <a:t>ο</a:t>
            </a:r>
            <a:r>
              <a:rPr lang="el-GR" dirty="0" smtClean="0"/>
              <a:t> </a:t>
            </a:r>
            <a:r>
              <a:rPr lang="en-US" dirty="0" smtClean="0"/>
              <a:t>volume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00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Χρησιμοποιούμε το πρώτο </a:t>
            </a:r>
            <a:r>
              <a:rPr lang="en-US" dirty="0" smtClean="0"/>
              <a:t>volume </a:t>
            </a:r>
            <a:r>
              <a:rPr lang="el-GR" dirty="0" smtClean="0"/>
              <a:t>για να αποθηκεύουμε αθώα ή ελαφρώς ύποπτα δεδομένα</a:t>
            </a:r>
          </a:p>
          <a:p>
            <a:r>
              <a:rPr lang="el-GR" dirty="0" smtClean="0"/>
              <a:t>Πρέπει να είναι αληθοφαν</a:t>
            </a:r>
            <a:r>
              <a:rPr lang="el-GR" dirty="0"/>
              <a:t>ή</a:t>
            </a:r>
            <a:endParaRPr lang="el-GR" dirty="0" smtClean="0"/>
          </a:p>
          <a:p>
            <a:endParaRPr lang="el-GR" dirty="0"/>
          </a:p>
          <a:p>
            <a:r>
              <a:rPr lang="el-GR" dirty="0" smtClean="0"/>
              <a:t>Χρησιμοποιούμε το δεύτερο </a:t>
            </a:r>
            <a:r>
              <a:rPr lang="en-US" dirty="0" smtClean="0"/>
              <a:t>volume </a:t>
            </a:r>
            <a:r>
              <a:rPr lang="el-GR" dirty="0" smtClean="0"/>
              <a:t>για να αποθηκεύουμε εμπιστευτικά δεδομένα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89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996952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Hidden volume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741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Disk Encryption (FDE)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Όλος ο δίσκος κρυπτογραφείται</a:t>
            </a:r>
          </a:p>
          <a:p>
            <a:pPr lvl="1"/>
            <a:r>
              <a:rPr lang="el-GR" dirty="0" smtClean="0"/>
              <a:t>Λειτουργικό σύστημα</a:t>
            </a:r>
          </a:p>
          <a:p>
            <a:pPr lvl="1"/>
            <a:r>
              <a:rPr lang="el-GR" dirty="0" smtClean="0"/>
              <a:t>Προγράμματα</a:t>
            </a:r>
          </a:p>
          <a:p>
            <a:pPr lvl="1"/>
            <a:r>
              <a:rPr lang="el-GR" dirty="0" smtClean="0"/>
              <a:t>Δεδομένα του χρήστη</a:t>
            </a:r>
          </a:p>
          <a:p>
            <a:endParaRPr lang="el-GR" dirty="0"/>
          </a:p>
          <a:p>
            <a:r>
              <a:rPr lang="el-GR" dirty="0" smtClean="0"/>
              <a:t>Ακρυπτογράφητος </a:t>
            </a:r>
            <a:r>
              <a:rPr lang="en-US" dirty="0" err="1" smtClean="0"/>
              <a:t>bootloader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3660578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Disk Encryption (FDE)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</a:t>
            </a:r>
          </a:p>
          <a:p>
            <a:pPr lvl="1"/>
            <a:r>
              <a:rPr lang="en-US" dirty="0" err="1" smtClean="0"/>
              <a:t>FileVault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700" y="2492896"/>
            <a:ext cx="5400600" cy="42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9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Disk Encryption (FDE)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Linux</a:t>
            </a:r>
          </a:p>
          <a:p>
            <a:pPr lvl="1"/>
            <a:r>
              <a:rPr lang="en-US" dirty="0" smtClean="0"/>
              <a:t>LUKS/</a:t>
            </a:r>
            <a:r>
              <a:rPr lang="en-US" dirty="0" err="1" smtClean="0"/>
              <a:t>dm</a:t>
            </a:r>
            <a:r>
              <a:rPr lang="en-US" dirty="0" smtClean="0"/>
              <a:t>-crypt</a:t>
            </a:r>
          </a:p>
          <a:p>
            <a:pPr lvl="1"/>
            <a:r>
              <a:rPr lang="el-GR" dirty="0" smtClean="0"/>
              <a:t>Υποστηρίζεται από τον πυρήνα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2780928"/>
            <a:ext cx="619125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11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Disk Encryption (FDE)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</a:t>
            </a:r>
          </a:p>
          <a:p>
            <a:pPr lvl="1"/>
            <a:r>
              <a:rPr lang="en-US" dirty="0" err="1" smtClean="0"/>
              <a:t>TrueCrypt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126" y="2563191"/>
            <a:ext cx="4851748" cy="295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45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Evil Maid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Ο Διονύσης και ο Πέτρος ταξιδεύουν στις Βρυξέλλες να δουν το αγοράκι που κατουράει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888" y="2636912"/>
            <a:ext cx="6332228" cy="42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80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Evil Maid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Έχουν αφήσει τα </a:t>
            </a:r>
            <a:r>
              <a:rPr lang="en-US" dirty="0" smtClean="0"/>
              <a:t>laptop </a:t>
            </a:r>
            <a:r>
              <a:rPr lang="el-GR" dirty="0" smtClean="0"/>
              <a:t>τους, που έχουν </a:t>
            </a:r>
            <a:r>
              <a:rPr lang="en-US" dirty="0" smtClean="0"/>
              <a:t>FDE, </a:t>
            </a:r>
            <a:r>
              <a:rPr lang="el-GR" dirty="0" smtClean="0"/>
              <a:t>στο ξενοδοχείο</a:t>
            </a:r>
          </a:p>
          <a:p>
            <a:r>
              <a:rPr lang="el-GR" dirty="0" smtClean="0"/>
              <a:t>Η καμαριέρα είναι η πρώην γυναίκα του Πέτρου</a:t>
            </a:r>
          </a:p>
          <a:p>
            <a:r>
              <a:rPr lang="el-GR" dirty="0" smtClean="0"/>
              <a:t>Ξεκινάει τα </a:t>
            </a:r>
            <a:r>
              <a:rPr lang="en-US" dirty="0" smtClean="0"/>
              <a:t>laptop </a:t>
            </a:r>
            <a:r>
              <a:rPr lang="el-GR" dirty="0" smtClean="0"/>
              <a:t>από ένα εξωτερικό </a:t>
            </a:r>
            <a:r>
              <a:rPr lang="en-US" dirty="0" smtClean="0"/>
              <a:t>USB </a:t>
            </a:r>
            <a:r>
              <a:rPr lang="el-GR" dirty="0" smtClean="0"/>
              <a:t>και αλλάζει τον ακρυπρογράφητο </a:t>
            </a:r>
            <a:r>
              <a:rPr lang="en-US" dirty="0" err="1" smtClean="0"/>
              <a:t>bootloader</a:t>
            </a:r>
            <a:r>
              <a:rPr lang="en-US" dirty="0" smtClean="0"/>
              <a:t> </a:t>
            </a:r>
            <a:r>
              <a:rPr lang="el-GR" dirty="0" smtClean="0"/>
              <a:t>στον σκληρό δίσκο με έναν κακόβουλο δικό της</a:t>
            </a:r>
            <a:endParaRPr lang="en-US" dirty="0" smtClean="0"/>
          </a:p>
          <a:p>
            <a:r>
              <a:rPr lang="el-GR" dirty="0" smtClean="0"/>
              <a:t>Παίρνει ένα πλήρες αντίγραφο του κρυπτογραφημένου δίσκου</a:t>
            </a:r>
          </a:p>
          <a:p>
            <a:r>
              <a:rPr lang="el-GR" dirty="0" smtClean="0"/>
              <a:t>Αποχωρεί</a:t>
            </a:r>
          </a:p>
          <a:p>
            <a:pPr marL="0" indent="0">
              <a:buNone/>
            </a:pP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174910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Κύκλος ζωής ασφάλειας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b="1" dirty="0" smtClean="0"/>
              <a:t>#</a:t>
            </a:r>
            <a:r>
              <a:rPr lang="en-US" b="1" dirty="0" smtClean="0"/>
              <a:t>2</a:t>
            </a:r>
            <a:r>
              <a:rPr lang="el-GR" b="1" dirty="0" smtClean="0"/>
              <a:t> Εντοπισμός:</a:t>
            </a:r>
          </a:p>
          <a:p>
            <a:r>
              <a:rPr lang="el-GR" dirty="0" smtClean="0"/>
              <a:t>Εντοπίζουμε παραβιάσεις ασφάλειας </a:t>
            </a:r>
            <a:r>
              <a:rPr lang="el-GR" b="1" dirty="0" smtClean="0"/>
              <a:t>όταν</a:t>
            </a:r>
            <a:r>
              <a:rPr lang="el-GR" dirty="0" smtClean="0"/>
              <a:t> γίνονται</a:t>
            </a:r>
          </a:p>
          <a:p>
            <a:r>
              <a:rPr lang="en-US" dirty="0" err="1" smtClean="0"/>
              <a:t>gpg</a:t>
            </a:r>
            <a:r>
              <a:rPr lang="en-US" dirty="0" smtClean="0"/>
              <a:t> --verify </a:t>
            </a:r>
            <a:r>
              <a:rPr lang="el-GR" dirty="0" smtClean="0"/>
              <a:t>σε εκτελέσιμα και υπογραφές</a:t>
            </a:r>
            <a:endParaRPr lang="en-US" dirty="0" smtClean="0"/>
          </a:p>
          <a:p>
            <a:r>
              <a:rPr lang="en-US" dirty="0" smtClean="0"/>
              <a:t>HTTPS “Invalid certificate”</a:t>
            </a:r>
            <a:endParaRPr lang="el-GR" dirty="0" smtClean="0"/>
          </a:p>
          <a:p>
            <a:r>
              <a:rPr lang="en-US" dirty="0" smtClean="0"/>
              <a:t>HSTS “Cannot connect to the real google.com”</a:t>
            </a:r>
            <a:endParaRPr lang="el-GR" dirty="0" smtClean="0"/>
          </a:p>
          <a:p>
            <a:r>
              <a:rPr lang="el-GR" dirty="0" smtClean="0"/>
              <a:t>Βρίσκουμε πού βρίσκεται το πρόβλημα</a:t>
            </a:r>
          </a:p>
        </p:txBody>
      </p:sp>
    </p:spTree>
    <p:extLst>
      <p:ext uri="{BB962C8B-B14F-4D97-AF65-F5344CB8AC3E}">
        <p14:creationId xmlns:p14="http://schemas.microsoft.com/office/powerpoint/2010/main" val="1879865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384"/>
            <a:ext cx="9144000" cy="1110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62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Evil Maid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Ο Πέτρος και ο Διονύσης γυρίζουν στο δωμάτιο</a:t>
            </a:r>
          </a:p>
          <a:p>
            <a:r>
              <a:rPr lang="el-GR" dirty="0" smtClean="0"/>
              <a:t>Ανοίγουν τα </a:t>
            </a:r>
            <a:r>
              <a:rPr lang="en-US" dirty="0" smtClean="0"/>
              <a:t>laptop </a:t>
            </a:r>
            <a:r>
              <a:rPr lang="el-GR" dirty="0" smtClean="0"/>
              <a:t>τους και τρέχουν τον κακόβουλο </a:t>
            </a:r>
            <a:r>
              <a:rPr lang="en-US" dirty="0" err="1" smtClean="0"/>
              <a:t>bootloader</a:t>
            </a:r>
            <a:endParaRPr lang="en-US" dirty="0" smtClean="0"/>
          </a:p>
          <a:p>
            <a:r>
              <a:rPr lang="el-GR" dirty="0" smtClean="0"/>
              <a:t>Πληκτρολογούν τον κωδικό τους</a:t>
            </a:r>
          </a:p>
          <a:p>
            <a:r>
              <a:rPr lang="el-GR" dirty="0" smtClean="0"/>
              <a:t>Ο κακόβουλος </a:t>
            </a:r>
            <a:r>
              <a:rPr lang="en-US" dirty="0" err="1" smtClean="0"/>
              <a:t>bootloader</a:t>
            </a:r>
            <a:r>
              <a:rPr lang="en-US" dirty="0" smtClean="0"/>
              <a:t> </a:t>
            </a:r>
            <a:r>
              <a:rPr lang="el-GR" dirty="0" smtClean="0"/>
              <a:t>καλεί τον πραγματικό </a:t>
            </a:r>
            <a:r>
              <a:rPr lang="en-US" dirty="0" err="1" smtClean="0"/>
              <a:t>bootloader</a:t>
            </a:r>
            <a:r>
              <a:rPr lang="el-GR" dirty="0" smtClean="0"/>
              <a:t> με το σωστό κωδικό</a:t>
            </a:r>
          </a:p>
          <a:p>
            <a:r>
              <a:rPr lang="el-GR" dirty="0" smtClean="0"/>
              <a:t>Αφού ξεκινήσει το σύστημα</a:t>
            </a:r>
            <a:r>
              <a:rPr lang="en-US" dirty="0" smtClean="0"/>
              <a:t> </a:t>
            </a:r>
            <a:r>
              <a:rPr lang="el-GR" dirty="0" smtClean="0"/>
              <a:t>ο κακόβουλος </a:t>
            </a:r>
            <a:r>
              <a:rPr lang="en-US" dirty="0" err="1" smtClean="0"/>
              <a:t>bootloader</a:t>
            </a:r>
            <a:r>
              <a:rPr lang="en-US" dirty="0" smtClean="0"/>
              <a:t> </a:t>
            </a:r>
            <a:r>
              <a:rPr lang="el-GR" dirty="0" smtClean="0"/>
              <a:t>στέλνει τον κωδικό στην </a:t>
            </a:r>
            <a:r>
              <a:rPr lang="en-US" dirty="0" smtClean="0"/>
              <a:t>Evil Maid</a:t>
            </a:r>
            <a:endParaRPr lang="el-GR" dirty="0" smtClean="0"/>
          </a:p>
          <a:p>
            <a:r>
              <a:rPr lang="el-GR" dirty="0" smtClean="0"/>
              <a:t>Ο Πέτρος και ο Διονύσης δεν καταλαβαίνουν ότι συμβαίνει κάτι</a:t>
            </a:r>
          </a:p>
          <a:p>
            <a:pPr marL="0" indent="0">
              <a:buNone/>
            </a:pP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66093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Evil Maid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44824"/>
          </a:xfrm>
        </p:spPr>
        <p:txBody>
          <a:bodyPr/>
          <a:lstStyle/>
          <a:p>
            <a:r>
              <a:rPr lang="el-GR" dirty="0" smtClean="0"/>
              <a:t>Η </a:t>
            </a:r>
            <a:r>
              <a:rPr lang="en-US" dirty="0" smtClean="0"/>
              <a:t>Evil Maid</a:t>
            </a:r>
            <a:endParaRPr lang="el-GR" dirty="0" smtClean="0"/>
          </a:p>
          <a:p>
            <a:pPr lvl="1"/>
            <a:r>
              <a:rPr lang="el-GR" dirty="0"/>
              <a:t>Λ</a:t>
            </a:r>
            <a:r>
              <a:rPr lang="el-GR" dirty="0" smtClean="0"/>
              <a:t>αμβάνει τον κωδικό</a:t>
            </a:r>
          </a:p>
          <a:p>
            <a:pPr lvl="1"/>
            <a:r>
              <a:rPr lang="el-GR" dirty="0"/>
              <a:t>Α</a:t>
            </a:r>
            <a:r>
              <a:rPr lang="el-GR" dirty="0" smtClean="0"/>
              <a:t>ποκρυπτογραφεί το κρυπτογραφημένο </a:t>
            </a:r>
            <a:r>
              <a:rPr lang="en-US" dirty="0" smtClean="0"/>
              <a:t>backup</a:t>
            </a:r>
            <a:endParaRPr lang="el-GR" dirty="0" smtClean="0"/>
          </a:p>
          <a:p>
            <a:pPr lvl="1"/>
            <a:r>
              <a:rPr lang="el-GR" dirty="0" smtClean="0"/>
              <a:t>Εγκαθιστά </a:t>
            </a:r>
            <a:r>
              <a:rPr lang="en-US" dirty="0" err="1" smtClean="0"/>
              <a:t>keylogger</a:t>
            </a:r>
            <a:r>
              <a:rPr lang="en-US" dirty="0" smtClean="0"/>
              <a:t> </a:t>
            </a:r>
            <a:r>
              <a:rPr lang="el-GR" dirty="0" smtClean="0"/>
              <a:t>ή άλλο </a:t>
            </a:r>
            <a:r>
              <a:rPr lang="en-US" dirty="0" smtClean="0"/>
              <a:t>malware</a:t>
            </a:r>
          </a:p>
          <a:p>
            <a:pPr lvl="1"/>
            <a:r>
              <a:rPr lang="el-GR" dirty="0" smtClean="0"/>
              <a:t>Εγκαθιστά κάποιο </a:t>
            </a:r>
            <a:r>
              <a:rPr lang="en-US" dirty="0" smtClean="0"/>
              <a:t>rootkit </a:t>
            </a:r>
            <a:r>
              <a:rPr lang="el-GR" dirty="0" smtClean="0"/>
              <a:t>που κρύβει την παρουσία του </a:t>
            </a:r>
            <a:r>
              <a:rPr lang="en-US" dirty="0" smtClean="0"/>
              <a:t>malware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8657" y="3140968"/>
            <a:ext cx="8229600" cy="2044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b="1" dirty="0" smtClean="0"/>
          </a:p>
          <a:p>
            <a:pPr marL="457200" lvl="2"/>
            <a:r>
              <a:rPr lang="el-GR" sz="2000" b="1" dirty="0"/>
              <a:t>Ανακαλύπτει ότι ο Πέτρος είναι</a:t>
            </a:r>
            <a:r>
              <a:rPr lang="en-US" sz="2000" b="1" dirty="0"/>
              <a:t> </a:t>
            </a:r>
            <a:r>
              <a:rPr lang="el-GR" sz="2000" b="1" dirty="0"/>
              <a:t>μυστικός </a:t>
            </a:r>
            <a:r>
              <a:rPr lang="en-US" sz="2000" b="1" dirty="0"/>
              <a:t>fan </a:t>
            </a:r>
            <a:r>
              <a:rPr lang="el-GR" sz="2000" b="1" dirty="0"/>
              <a:t>του</a:t>
            </a:r>
            <a:r>
              <a:rPr lang="en-US" sz="2000" b="1" dirty="0"/>
              <a:t> Bieber</a:t>
            </a:r>
            <a:r>
              <a:rPr lang="en-US" sz="2000" b="1" dirty="0">
                <a:solidFill>
                  <a:srgbClr val="FF0000"/>
                </a:solidFill>
              </a:rPr>
              <a:t> &lt;3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524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8520" y="-27384"/>
            <a:ext cx="9505056" cy="70294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6"/>
            <a:ext cx="9180512" cy="613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34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Άμυνα στο </a:t>
            </a:r>
            <a:r>
              <a:rPr lang="en-US" dirty="0" smtClean="0"/>
              <a:t>Evil Maid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Κλειδώνουμε το </a:t>
            </a:r>
            <a:r>
              <a:rPr lang="en-US" dirty="0" smtClean="0"/>
              <a:t>BIOS </a:t>
            </a:r>
            <a:r>
              <a:rPr lang="el-GR" dirty="0" smtClean="0"/>
              <a:t>με κωδικό</a:t>
            </a:r>
          </a:p>
          <a:p>
            <a:r>
              <a:rPr lang="el-GR" dirty="0" smtClean="0"/>
              <a:t>Απενεργοποιούμε το </a:t>
            </a:r>
            <a:r>
              <a:rPr lang="en-US" dirty="0" smtClean="0"/>
              <a:t>boot </a:t>
            </a:r>
            <a:r>
              <a:rPr lang="el-GR" dirty="0" smtClean="0"/>
              <a:t>από εξωτερικές πηγές</a:t>
            </a:r>
          </a:p>
          <a:p>
            <a:endParaRPr lang="el-GR" dirty="0" smtClean="0"/>
          </a:p>
          <a:p>
            <a:pPr marL="0" indent="0" algn="ctr">
              <a:buNone/>
            </a:pPr>
            <a:r>
              <a:rPr lang="el-GR" dirty="0" smtClean="0"/>
              <a:t> -ή-</a:t>
            </a:r>
          </a:p>
          <a:p>
            <a:pPr marL="0" indent="0" algn="ctr">
              <a:buNone/>
            </a:pPr>
            <a:endParaRPr lang="el-GR" dirty="0" smtClean="0"/>
          </a:p>
          <a:p>
            <a:r>
              <a:rPr lang="el-GR" dirty="0" smtClean="0"/>
              <a:t>Έχουμε τον </a:t>
            </a:r>
            <a:r>
              <a:rPr lang="en-US" dirty="0" err="1" smtClean="0"/>
              <a:t>bootloader</a:t>
            </a:r>
            <a:r>
              <a:rPr lang="el-GR" dirty="0"/>
              <a:t> </a:t>
            </a:r>
            <a:r>
              <a:rPr lang="el-GR" dirty="0" smtClean="0"/>
              <a:t>μαζί μας</a:t>
            </a:r>
          </a:p>
          <a:p>
            <a:endParaRPr lang="el-G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815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Threat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Ειδικά η φυσική ασφάλεια δεν είναι ποτέ τέλεια</a:t>
            </a:r>
          </a:p>
          <a:p>
            <a:r>
              <a:rPr lang="el-GR" dirty="0" smtClean="0"/>
              <a:t>Πάντα υπάρχουν επιθέσεις αν ο εχθρός έχει αρκετά χρήματα και χρόνο</a:t>
            </a:r>
          </a:p>
          <a:p>
            <a:endParaRPr lang="el-GR" dirty="0"/>
          </a:p>
          <a:p>
            <a:r>
              <a:rPr lang="el-GR" dirty="0" smtClean="0"/>
              <a:t>Η ουσία είναι να κάνουμε τις επιθέσεις πιο ακριβές και χρονοβόρες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005605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20888"/>
            <a:ext cx="8229600" cy="40561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/>
              <a:t>“You </a:t>
            </a:r>
            <a:r>
              <a:rPr lang="en-US" sz="3200" dirty="0"/>
              <a:t>can always be a little more paranoid</a:t>
            </a:r>
            <a:r>
              <a:rPr lang="en-US" sz="3200" dirty="0" smtClean="0"/>
              <a:t>.”</a:t>
            </a:r>
            <a:endParaRPr lang="en-US" sz="3200" dirty="0"/>
          </a:p>
          <a:p>
            <a:pPr marL="0" indent="0" algn="ctr">
              <a:buNone/>
            </a:pPr>
            <a:r>
              <a:rPr lang="en-US" dirty="0" smtClean="0"/>
              <a:t>Tom </a:t>
            </a:r>
            <a:r>
              <a:rPr lang="en-US" dirty="0" err="1"/>
              <a:t>Lowenthal</a:t>
            </a:r>
            <a:endParaRPr lang="en-US" dirty="0"/>
          </a:p>
          <a:p>
            <a:pPr marL="0" indent="0" algn="ctr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80896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Υπάρχει περίπτωση να κρυπτογραφηθεί ο δίσκος μας χωρίς να το θέλουμε;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78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Ransomware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Ιός που βασίζεται στην κρυπτογραφία</a:t>
            </a:r>
            <a:endParaRPr lang="en-US" dirty="0" smtClean="0"/>
          </a:p>
          <a:p>
            <a:r>
              <a:rPr lang="el-GR" dirty="0" smtClean="0"/>
              <a:t>Κρυπτογραφεί τα αρχεία μας</a:t>
            </a:r>
          </a:p>
          <a:p>
            <a:endParaRPr lang="el-GR" dirty="0" smtClean="0"/>
          </a:p>
          <a:p>
            <a:r>
              <a:rPr lang="el-GR" dirty="0" smtClean="0"/>
              <a:t>Χρησιμοποιεί ασύμμετρη κρυπτογραφία</a:t>
            </a:r>
          </a:p>
          <a:p>
            <a:r>
              <a:rPr lang="el-GR" dirty="0" smtClean="0"/>
              <a:t>Δεν περιέχει το </a:t>
            </a:r>
            <a:r>
              <a:rPr lang="en-US" dirty="0" smtClean="0"/>
              <a:t>private key</a:t>
            </a:r>
            <a:endParaRPr lang="el-GR" dirty="0" smtClean="0"/>
          </a:p>
          <a:p>
            <a:r>
              <a:rPr lang="el-GR" dirty="0" smtClean="0"/>
              <a:t>Μας ζητάει λύτρα για να ξεκλειδώσουν τα αρχεία μας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9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80528" y="-99392"/>
            <a:ext cx="9505056" cy="741682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0"/>
            <a:ext cx="8820472" cy="687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9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8520" y="0"/>
            <a:ext cx="9505056" cy="695739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70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06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OTR - </a:t>
            </a:r>
            <a:r>
              <a:rPr lang="el-GR" dirty="0" smtClean="0"/>
              <a:t>Τι βλέπει η </a:t>
            </a:r>
            <a:r>
              <a:rPr lang="en-US" dirty="0" smtClean="0"/>
              <a:t>Google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93" y="1772816"/>
            <a:ext cx="11610179" cy="454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94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996952"/>
            <a:ext cx="8229600" cy="990600"/>
          </a:xfrm>
        </p:spPr>
        <p:txBody>
          <a:bodyPr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</a:t>
            </a:r>
            <a:r>
              <a:rPr lang="el-GR" dirty="0" smtClean="0"/>
              <a:t>στην πράξη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392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Διευθύνσεις </a:t>
            </a:r>
            <a:r>
              <a:rPr lang="en-US" dirty="0" err="1" smtClean="0"/>
              <a:t>Bitcoin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Κάθε </a:t>
            </a:r>
            <a:r>
              <a:rPr lang="en-US" dirty="0" smtClean="0"/>
              <a:t>client </a:t>
            </a:r>
            <a:r>
              <a:rPr lang="el-GR" dirty="0" smtClean="0"/>
              <a:t>φτιάχνει ένα πορτοφόλι</a:t>
            </a:r>
          </a:p>
          <a:p>
            <a:pPr marL="0" indent="0">
              <a:buNone/>
            </a:pPr>
            <a:endParaRPr lang="el-GR" dirty="0" smtClean="0"/>
          </a:p>
          <a:p>
            <a:r>
              <a:rPr lang="el-GR" dirty="0" smtClean="0"/>
              <a:t>Το πορτοφόλι περιέχει πολλαπλές διευθύνσεις</a:t>
            </a:r>
            <a:endParaRPr lang="el-GR" dirty="0"/>
          </a:p>
          <a:p>
            <a:pPr lvl="1"/>
            <a:r>
              <a:rPr lang="el-GR" dirty="0" smtClean="0"/>
              <a:t>Οι διευθύνσεις είναι δημόσια κλειδιά</a:t>
            </a:r>
          </a:p>
          <a:p>
            <a:pPr lvl="1"/>
            <a:r>
              <a:rPr lang="el-GR" dirty="0" smtClean="0"/>
              <a:t>Μπορούν να δημοσιευθούν με ασφάλεια</a:t>
            </a:r>
          </a:p>
          <a:p>
            <a:pPr lvl="1"/>
            <a:r>
              <a:rPr lang="el-GR" dirty="0" smtClean="0"/>
              <a:t>Ξεκινούν πάντα με ’1’</a:t>
            </a:r>
          </a:p>
          <a:p>
            <a:pPr lvl="1"/>
            <a:r>
              <a:rPr lang="el-GR" dirty="0" smtClean="0"/>
              <a:t>Είναι σαν αριθμοί λογαριασμών</a:t>
            </a:r>
          </a:p>
          <a:p>
            <a:pPr lvl="1"/>
            <a:r>
              <a:rPr lang="en-US" dirty="0"/>
              <a:t>174aNr4bHZPbTgsm3xudqVKqjZYNPwKK28</a:t>
            </a:r>
          </a:p>
        </p:txBody>
      </p:sp>
    </p:spTree>
    <p:extLst>
      <p:ext uri="{BB962C8B-B14F-4D97-AF65-F5344CB8AC3E}">
        <p14:creationId xmlns:p14="http://schemas.microsoft.com/office/powerpoint/2010/main" val="4015132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16" y="757054"/>
            <a:ext cx="9154244" cy="572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97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8520" y="0"/>
            <a:ext cx="9587185" cy="695739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552" y="332656"/>
            <a:ext cx="9875217" cy="60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52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852936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Android Wallet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169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80528" y="-99392"/>
            <a:ext cx="9649072" cy="705678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558" y="0"/>
            <a:ext cx="4131231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15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852936"/>
            <a:ext cx="8229600" cy="990600"/>
          </a:xfrm>
        </p:spPr>
        <p:txBody>
          <a:bodyPr/>
          <a:lstStyle/>
          <a:p>
            <a:pPr algn="ctr"/>
            <a:r>
              <a:rPr lang="el-GR" dirty="0" smtClean="0"/>
              <a:t>Αγορά με </a:t>
            </a:r>
            <a:r>
              <a:rPr lang="en-US" dirty="0" err="1" smtClean="0"/>
              <a:t>Bitcoin</a:t>
            </a:r>
            <a:r>
              <a:rPr lang="en-US" dirty="0" smtClean="0"/>
              <a:t>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40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852936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Tor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70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Μάθαμε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Εμβάθυνση σε προηγούμενες έννοιες</a:t>
            </a:r>
            <a:endParaRPr lang="en-US" dirty="0"/>
          </a:p>
          <a:p>
            <a:r>
              <a:rPr lang="el-GR" dirty="0"/>
              <a:t>Σφαιρική παρουσίαση εννοιών</a:t>
            </a:r>
          </a:p>
          <a:p>
            <a:r>
              <a:rPr lang="el-GR" dirty="0"/>
              <a:t>Έννοιες στη φυσική ασφάλεια</a:t>
            </a:r>
          </a:p>
          <a:p>
            <a:r>
              <a:rPr lang="el-GR" dirty="0"/>
              <a:t>Κρυπτογράφηση δίσκου</a:t>
            </a:r>
            <a:r>
              <a:rPr lang="en-US" dirty="0"/>
              <a:t> (LUKS, </a:t>
            </a:r>
            <a:r>
              <a:rPr lang="en-US" dirty="0" err="1"/>
              <a:t>TrueCrypt</a:t>
            </a:r>
            <a:r>
              <a:rPr lang="en-US" dirty="0"/>
              <a:t>, </a:t>
            </a:r>
            <a:r>
              <a:rPr lang="en-US" dirty="0" err="1"/>
              <a:t>FileVault</a:t>
            </a:r>
            <a:r>
              <a:rPr lang="en-US" dirty="0"/>
              <a:t>)</a:t>
            </a:r>
            <a:endParaRPr lang="el-GR" dirty="0"/>
          </a:p>
          <a:p>
            <a:r>
              <a:rPr lang="en-US" dirty="0"/>
              <a:t>Plausible deniability</a:t>
            </a:r>
          </a:p>
          <a:p>
            <a:r>
              <a:rPr lang="el-GR" dirty="0"/>
              <a:t>Περισσότερα για </a:t>
            </a:r>
            <a:r>
              <a:rPr lang="en-US" dirty="0"/>
              <a:t>app sec</a:t>
            </a:r>
            <a:endParaRPr lang="el-GR" dirty="0"/>
          </a:p>
          <a:p>
            <a:r>
              <a:rPr lang="en-US" dirty="0"/>
              <a:t>Hidden tor services</a:t>
            </a:r>
            <a:endParaRPr lang="el-GR" dirty="0"/>
          </a:p>
          <a:p>
            <a:r>
              <a:rPr lang="en-US" dirty="0" err="1"/>
              <a:t>Bitcoin</a:t>
            </a:r>
            <a:r>
              <a:rPr lang="en-US" dirty="0"/>
              <a:t> </a:t>
            </a:r>
            <a:r>
              <a:rPr lang="el-GR" dirty="0"/>
              <a:t>πορτοφόλια</a:t>
            </a:r>
          </a:p>
          <a:p>
            <a:r>
              <a:rPr lang="en-US" dirty="0" err="1"/>
              <a:t>Bitcoin</a:t>
            </a:r>
            <a:r>
              <a:rPr lang="el-GR" dirty="0"/>
              <a:t> στην πράξη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0953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Κύκλος ζωής ασφάλειας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b="1" dirty="0" smtClean="0"/>
              <a:t>#</a:t>
            </a:r>
            <a:r>
              <a:rPr lang="en-US" b="1" dirty="0" smtClean="0"/>
              <a:t>3 </a:t>
            </a:r>
            <a:r>
              <a:rPr lang="el-GR" b="1" dirty="0" smtClean="0"/>
              <a:t>Χειρισμός:</a:t>
            </a:r>
          </a:p>
          <a:p>
            <a:r>
              <a:rPr lang="el-GR" dirty="0" smtClean="0"/>
              <a:t>Χειριζόμαστε παραβιάσεις ασφάλειας</a:t>
            </a:r>
            <a:r>
              <a:rPr lang="en-US" dirty="0" smtClean="0"/>
              <a:t> </a:t>
            </a:r>
            <a:r>
              <a:rPr lang="el-GR" b="1" dirty="0" smtClean="0"/>
              <a:t>αφού</a:t>
            </a:r>
            <a:r>
              <a:rPr lang="el-GR" dirty="0" smtClean="0"/>
              <a:t> γίνουν</a:t>
            </a:r>
          </a:p>
          <a:p>
            <a:r>
              <a:rPr lang="el-GR" dirty="0" smtClean="0"/>
              <a:t>Είμαστε ειλικρινείς με τους χρήστες μας</a:t>
            </a:r>
          </a:p>
          <a:p>
            <a:r>
              <a:rPr lang="el-GR" dirty="0" smtClean="0"/>
              <a:t>Ενημερώνουμε τους συνεργάτες μας</a:t>
            </a:r>
          </a:p>
          <a:p>
            <a:r>
              <a:rPr lang="el-GR" dirty="0" smtClean="0"/>
              <a:t>Αλλάζουμε κωδικούς πρόσβασης</a:t>
            </a:r>
          </a:p>
          <a:p>
            <a:r>
              <a:rPr lang="el-GR" dirty="0" smtClean="0"/>
              <a:t>Ελέγχουμε συστήματα που έχουν παραβιαστεί</a:t>
            </a:r>
          </a:p>
          <a:p>
            <a:r>
              <a:rPr lang="en-US" dirty="0" smtClean="0"/>
              <a:t>“Post-mortem”</a:t>
            </a:r>
            <a:endParaRPr lang="el-GR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7544" y="4653136"/>
            <a:ext cx="8382000" cy="1976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 smtClean="0"/>
              <a:t>Βάζουμε τα πράγματά μας σε ένα κουτί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2955921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91264" cy="1152128"/>
          </a:xfrm>
        </p:spPr>
        <p:txBody>
          <a:bodyPr>
            <a:normAutofit fontScale="90000"/>
          </a:bodyPr>
          <a:lstStyle/>
          <a:p>
            <a:r>
              <a:rPr lang="el-GR" dirty="0" smtClean="0"/>
              <a:t>Ευχαριστούμε που μας παρακολουθήσατε!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60847"/>
            <a:ext cx="8291264" cy="4248473"/>
          </a:xfrm>
        </p:spPr>
        <p:txBody>
          <a:bodyPr>
            <a:normAutofit fontScale="92500" lnSpcReduction="10000"/>
          </a:bodyPr>
          <a:lstStyle/>
          <a:p>
            <a:r>
              <a:rPr lang="el-GR" dirty="0" smtClean="0"/>
              <a:t>Θα συνεχίσουμε ενεργά:</a:t>
            </a:r>
          </a:p>
          <a:p>
            <a:pPr lvl="1"/>
            <a:r>
              <a:rPr lang="en-US" dirty="0" smtClean="0"/>
              <a:t>Facebook group</a:t>
            </a:r>
          </a:p>
          <a:p>
            <a:pPr lvl="1"/>
            <a:r>
              <a:rPr lang="en-US" dirty="0" smtClean="0"/>
              <a:t>Google group / mailing list</a:t>
            </a:r>
            <a:endParaRPr lang="el-GR" dirty="0" smtClean="0"/>
          </a:p>
          <a:p>
            <a:pPr lvl="1"/>
            <a:r>
              <a:rPr lang="en-US" dirty="0" smtClean="0">
                <a:hlinkClick r:id="rId2"/>
              </a:rPr>
              <a:t>security-class-gr@googlegroups.com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l-GR" dirty="0" smtClean="0"/>
              <a:t>Παραμένουμε διαθέσιμοι:</a:t>
            </a:r>
          </a:p>
          <a:p>
            <a:pPr lvl="1"/>
            <a:r>
              <a:rPr lang="en-US" dirty="0" smtClean="0">
                <a:hlinkClick r:id="rId3"/>
              </a:rPr>
              <a:t>petrosagg@gmail.com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dionyziz@gmail.com</a:t>
            </a:r>
            <a:endParaRPr lang="el-GR" dirty="0" smtClean="0"/>
          </a:p>
          <a:p>
            <a:pPr lvl="1"/>
            <a:endParaRPr lang="el-GR" dirty="0"/>
          </a:p>
          <a:p>
            <a:r>
              <a:rPr lang="el-GR" dirty="0" smtClean="0"/>
              <a:t>Κώδικας: </a:t>
            </a:r>
            <a:r>
              <a:rPr lang="en-US" dirty="0" smtClean="0"/>
              <a:t>MIT license</a:t>
            </a:r>
          </a:p>
          <a:p>
            <a:r>
              <a:rPr lang="el-GR" dirty="0" smtClean="0"/>
              <a:t>Υπόλοιπο υλικό: </a:t>
            </a:r>
            <a:r>
              <a:rPr lang="en-US" dirty="0" smtClean="0"/>
              <a:t>Creative Commons 3.0 Attribution</a:t>
            </a:r>
          </a:p>
          <a:p>
            <a:r>
              <a:rPr lang="en-US" dirty="0" smtClean="0">
                <a:hlinkClick r:id="rId5"/>
              </a:rPr>
              <a:t>https://github.com/gtklocker/security-class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275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Ασκήσεις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Παρακαλούμε λύστε τις ασκήσεις</a:t>
            </a:r>
            <a:r>
              <a:rPr lang="el-GR" dirty="0" smtClean="0"/>
              <a:t>!</a:t>
            </a:r>
          </a:p>
          <a:p>
            <a:endParaRPr lang="el-GR" dirty="0"/>
          </a:p>
          <a:p>
            <a:r>
              <a:rPr lang="el-GR" dirty="0"/>
              <a:t>1</a:t>
            </a:r>
            <a:r>
              <a:rPr lang="el-GR" baseline="30000" dirty="0"/>
              <a:t>η</a:t>
            </a:r>
            <a:r>
              <a:rPr lang="el-GR" dirty="0"/>
              <a:t> άσκηση: </a:t>
            </a:r>
            <a:r>
              <a:rPr lang="el-GR" dirty="0" smtClean="0"/>
              <a:t>Δημιουργία </a:t>
            </a:r>
            <a:r>
              <a:rPr lang="el-GR" dirty="0"/>
              <a:t>και χρήση </a:t>
            </a:r>
            <a:r>
              <a:rPr lang="en-US" dirty="0" err="1"/>
              <a:t>gpg</a:t>
            </a:r>
            <a:r>
              <a:rPr lang="el-GR" dirty="0"/>
              <a:t> κλειδιών</a:t>
            </a:r>
            <a:endParaRPr lang="en-US" dirty="0"/>
          </a:p>
          <a:p>
            <a:r>
              <a:rPr lang="el-GR" dirty="0"/>
              <a:t>2</a:t>
            </a:r>
            <a:r>
              <a:rPr lang="el-GR" baseline="30000" dirty="0"/>
              <a:t>η</a:t>
            </a:r>
            <a:r>
              <a:rPr lang="el-GR" dirty="0"/>
              <a:t> άσκηση: </a:t>
            </a:r>
            <a:r>
              <a:rPr lang="el-GR" dirty="0" smtClean="0"/>
              <a:t>Χρήση </a:t>
            </a:r>
            <a:r>
              <a:rPr lang="en-US" dirty="0"/>
              <a:t>HTTPS</a:t>
            </a:r>
            <a:r>
              <a:rPr lang="el-GR" dirty="0"/>
              <a:t> στη σελίδα σας</a:t>
            </a:r>
          </a:p>
          <a:p>
            <a:r>
              <a:rPr lang="el-GR" dirty="0"/>
              <a:t>3</a:t>
            </a:r>
            <a:r>
              <a:rPr lang="el-GR" baseline="30000" dirty="0"/>
              <a:t>η</a:t>
            </a:r>
            <a:r>
              <a:rPr lang="el-GR" dirty="0"/>
              <a:t> άσκηση</a:t>
            </a:r>
            <a:r>
              <a:rPr lang="el-GR" dirty="0" smtClean="0"/>
              <a:t>: Διόρθωση ασφάλειας </a:t>
            </a:r>
            <a:r>
              <a:rPr lang="en-US" dirty="0" smtClean="0"/>
              <a:t>web </a:t>
            </a:r>
            <a:r>
              <a:rPr lang="el-GR" dirty="0" smtClean="0"/>
              <a:t>εφαρμογής</a:t>
            </a:r>
          </a:p>
          <a:p>
            <a:r>
              <a:rPr lang="el-GR" dirty="0" smtClean="0"/>
              <a:t>4</a:t>
            </a:r>
            <a:r>
              <a:rPr lang="el-GR" baseline="30000" dirty="0" smtClean="0"/>
              <a:t>η</a:t>
            </a:r>
            <a:r>
              <a:rPr lang="el-GR" dirty="0" smtClean="0"/>
              <a:t> άσκηση: Απόκτηση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n-US" dirty="0" smtClean="0"/>
              <a:t>5</a:t>
            </a:r>
            <a:r>
              <a:rPr lang="el-GR" baseline="30000" dirty="0" smtClean="0"/>
              <a:t>η</a:t>
            </a:r>
            <a:r>
              <a:rPr lang="el-GR" dirty="0" smtClean="0"/>
              <a:t> άσκηση: Στήσιμο </a:t>
            </a:r>
            <a:r>
              <a:rPr lang="en-US" dirty="0" smtClean="0"/>
              <a:t>hidden service</a:t>
            </a:r>
            <a:endParaRPr lang="el-GR" dirty="0" smtClean="0"/>
          </a:p>
          <a:p>
            <a:endParaRPr lang="el-GR" dirty="0"/>
          </a:p>
          <a:p>
            <a:r>
              <a:rPr lang="el-GR" dirty="0" smtClean="0"/>
              <a:t>Θα ανέβουν όλες σύντομα</a:t>
            </a:r>
          </a:p>
          <a:p>
            <a:r>
              <a:rPr lang="el-GR" dirty="0" smtClean="0"/>
              <a:t>Τα </a:t>
            </a:r>
            <a:r>
              <a:rPr lang="en-US" dirty="0" smtClean="0"/>
              <a:t>podcasts </a:t>
            </a:r>
            <a:r>
              <a:rPr lang="el-GR" dirty="0" smtClean="0"/>
              <a:t>θα ανέβουν τις επόμενες εβδομάδες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77191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996952"/>
            <a:ext cx="8229600" cy="990600"/>
          </a:xfrm>
        </p:spPr>
        <p:txBody>
          <a:bodyPr/>
          <a:lstStyle/>
          <a:p>
            <a:pPr algn="ctr"/>
            <a:r>
              <a:rPr lang="el-GR" dirty="0" smtClean="0"/>
              <a:t>Λίγα ακόμα για </a:t>
            </a:r>
            <a:r>
              <a:rPr lang="en-US" dirty="0" smtClean="0"/>
              <a:t>Application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399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through obscurity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Πολλά συστήματα στηρίζουν την ασφάλειά τους σε μυστικότητα της υλοποίησης</a:t>
            </a:r>
          </a:p>
          <a:p>
            <a:r>
              <a:rPr lang="el-GR" b="1" dirty="0" smtClean="0"/>
              <a:t>Αυτό είναι λάθος!</a:t>
            </a:r>
          </a:p>
          <a:p>
            <a:r>
              <a:rPr lang="el-GR" dirty="0" smtClean="0"/>
              <a:t>Δεν πρέπει η ασφάλειά μας να στηρίζεται στο ότι ο εχθρός δεν ξέρει τον κώδικα</a:t>
            </a:r>
          </a:p>
          <a:p>
            <a:r>
              <a:rPr lang="el-GR" dirty="0" smtClean="0"/>
              <a:t>Είναι πολύ εύκολο να διαρρεύσει ο κώδικας</a:t>
            </a:r>
          </a:p>
          <a:p>
            <a:pPr lvl="1"/>
            <a:r>
              <a:rPr lang="el-GR" dirty="0" smtClean="0"/>
              <a:t>π.χ. από έναν πρώην υπάλληλο</a:t>
            </a:r>
          </a:p>
        </p:txBody>
      </p:sp>
    </p:spTree>
    <p:extLst>
      <p:ext uri="{BB962C8B-B14F-4D97-AF65-F5344CB8AC3E}">
        <p14:creationId xmlns:p14="http://schemas.microsoft.com/office/powerpoint/2010/main" val="253506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5384</TotalTime>
  <Words>1718</Words>
  <Application>Microsoft Office PowerPoint</Application>
  <PresentationFormat>On-screen Show (4:3)</PresentationFormat>
  <Paragraphs>355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4" baseType="lpstr">
      <vt:lpstr>Arial</vt:lpstr>
      <vt:lpstr>Calibri</vt:lpstr>
      <vt:lpstr>Clarity</vt:lpstr>
      <vt:lpstr>Φυσικη ασφαλεια</vt:lpstr>
      <vt:lpstr>Στόχος της ώρας</vt:lpstr>
      <vt:lpstr>Όσο ξεκινάμε...</vt:lpstr>
      <vt:lpstr>Κύκλος ζωής ασφάλειας</vt:lpstr>
      <vt:lpstr>Κύκλος ζωής ασφάλειας</vt:lpstr>
      <vt:lpstr>PowerPoint Presentation</vt:lpstr>
      <vt:lpstr>Κύκλος ζωής ασφάλειας</vt:lpstr>
      <vt:lpstr>Λίγα ακόμα για Application Security</vt:lpstr>
      <vt:lpstr>Security through obscurity</vt:lpstr>
      <vt:lpstr>Kerckhoffs's principle</vt:lpstr>
      <vt:lpstr>Kerckhoffs's principle</vt:lpstr>
      <vt:lpstr>Ανάπτυξη ασφαλών συστημάτων</vt:lpstr>
      <vt:lpstr>Ανάπτυξη ασφαλών συστημάτων</vt:lpstr>
      <vt:lpstr>Ανοιχτός κώδικας</vt:lpstr>
      <vt:lpstr>Don’t roll your own crypto</vt:lpstr>
      <vt:lpstr>Don’t roll your own crypto</vt:lpstr>
      <vt:lpstr>Security in depth</vt:lpstr>
      <vt:lpstr>Password hashing</vt:lpstr>
      <vt:lpstr>PowerPoint Presentation</vt:lpstr>
      <vt:lpstr>Φυσική ασφάλεια</vt:lpstr>
      <vt:lpstr>Μορφές φυσικών επιθέσεων</vt:lpstr>
      <vt:lpstr>Κλοπή κωδικών πρόσβασης</vt:lpstr>
      <vt:lpstr>PowerPoint Presentation</vt:lpstr>
      <vt:lpstr>Key loggers</vt:lpstr>
      <vt:lpstr>Παρακολούθηση / Παρεμβολή</vt:lpstr>
      <vt:lpstr>Garbage surfing</vt:lpstr>
      <vt:lpstr>Μία ιστορία</vt:lpstr>
      <vt:lpstr>Τι μπορεί να συνέβη;</vt:lpstr>
      <vt:lpstr>Διάσχιση συνόρων</vt:lpstr>
      <vt:lpstr>Προστασία από φυσικές επιθέσεις</vt:lpstr>
      <vt:lpstr>PowerPoint Presentation</vt:lpstr>
      <vt:lpstr>Προστασία από φυσικές επιθέσεις</vt:lpstr>
      <vt:lpstr>Κλειδαριές</vt:lpstr>
      <vt:lpstr>Προστασία από φυσικές επιθέσεις</vt:lpstr>
      <vt:lpstr>Κρυπτογράφηση δίσκου</vt:lpstr>
      <vt:lpstr>TrueCrypt</vt:lpstr>
      <vt:lpstr>TrueCrypt demo</vt:lpstr>
      <vt:lpstr>Αποκάλυψη κλειδιού</vt:lpstr>
      <vt:lpstr>PowerPoint Presentation</vt:lpstr>
      <vt:lpstr>Quiz</vt:lpstr>
      <vt:lpstr>Hidden Volumes</vt:lpstr>
      <vt:lpstr>Hidden Volumes</vt:lpstr>
      <vt:lpstr>Hidden volume demo</vt:lpstr>
      <vt:lpstr>Full Disk Encryption (FDE)</vt:lpstr>
      <vt:lpstr>Full Disk Encryption (FDE)</vt:lpstr>
      <vt:lpstr>Full Disk Encryption (FDE)</vt:lpstr>
      <vt:lpstr>Full Disk Encryption (FDE)</vt:lpstr>
      <vt:lpstr>Evil Maid Attack</vt:lpstr>
      <vt:lpstr>Evil Maid Attack</vt:lpstr>
      <vt:lpstr>PowerPoint Presentation</vt:lpstr>
      <vt:lpstr>Evil Maid Attack</vt:lpstr>
      <vt:lpstr>Evil Maid Attack</vt:lpstr>
      <vt:lpstr>PowerPoint Presentation</vt:lpstr>
      <vt:lpstr>Άμυνα στο Evil Maid Attack</vt:lpstr>
      <vt:lpstr>Threat Models</vt:lpstr>
      <vt:lpstr>PowerPoint Presentation</vt:lpstr>
      <vt:lpstr>Quiz</vt:lpstr>
      <vt:lpstr>Ransomware</vt:lpstr>
      <vt:lpstr>PowerPoint Presentation</vt:lpstr>
      <vt:lpstr>OTR - Τι βλέπει η Google</vt:lpstr>
      <vt:lpstr>Bitcoin στην πράξη</vt:lpstr>
      <vt:lpstr>Διευθύνσεις Bitcoin</vt:lpstr>
      <vt:lpstr>PowerPoint Presentation</vt:lpstr>
      <vt:lpstr>PowerPoint Presentation</vt:lpstr>
      <vt:lpstr>Android Wallet demo</vt:lpstr>
      <vt:lpstr>PowerPoint Presentation</vt:lpstr>
      <vt:lpstr>Αγορά με Bitcoin Demo</vt:lpstr>
      <vt:lpstr>Tor Demo</vt:lpstr>
      <vt:lpstr>Μάθαμε</vt:lpstr>
      <vt:lpstr>Ευχαριστούμε που μας παρακολουθήσατε!</vt:lpstr>
      <vt:lpstr>Ασκήσεις</vt:lpstr>
    </vt:vector>
  </TitlesOfParts>
  <Company>Kamibu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HTML, CSS</dc:title>
  <dc:creator>Dionysis Zindros</dc:creator>
  <cp:lastModifiedBy>john</cp:lastModifiedBy>
  <cp:revision>320</cp:revision>
  <dcterms:created xsi:type="dcterms:W3CDTF">2010-08-21T11:02:20Z</dcterms:created>
  <dcterms:modified xsi:type="dcterms:W3CDTF">2014-02-21T16:06:57Z</dcterms:modified>
</cp:coreProperties>
</file>